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70" r:id="rId6"/>
    <p:sldId id="260" r:id="rId7"/>
    <p:sldId id="261" r:id="rId8"/>
    <p:sldId id="262" r:id="rId9"/>
    <p:sldId id="267" r:id="rId10"/>
    <p:sldId id="263" r:id="rId11"/>
    <p:sldId id="264" r:id="rId12"/>
    <p:sldId id="265" r:id="rId13"/>
    <p:sldId id="266" r:id="rId14"/>
    <p:sldId id="268" r:id="rId15"/>
    <p:sldId id="269"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ALS</a:t>
            </a:r>
            <a:r>
              <a:rPr lang="en-US" baseline="0" dirty="0"/>
              <a:t> Increases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2018</c:v>
                </c:pt>
              </c:strCache>
            </c:strRef>
          </c:tx>
          <c:spPr>
            <a:solidFill>
              <a:schemeClr val="accent2"/>
            </a:solidFill>
            <a:ln>
              <a:noFill/>
            </a:ln>
            <a:effectLst/>
          </c:spPr>
          <c:invertIfNegative val="0"/>
          <c:cat>
            <c:strRef>
              <c:f>Sheet1!$A$2:$A$5</c:f>
              <c:strCache>
                <c:ptCount val="2"/>
                <c:pt idx="0">
                  <c:v>Call Volume</c:v>
                </c:pt>
                <c:pt idx="1">
                  <c:v>Per Call</c:v>
                </c:pt>
              </c:strCache>
            </c:strRef>
          </c:cat>
          <c:val>
            <c:numRef>
              <c:f>Sheet1!$B$2:$B$5</c:f>
              <c:numCache>
                <c:formatCode>General</c:formatCode>
                <c:ptCount val="4"/>
                <c:pt idx="0">
                  <c:v>668</c:v>
                </c:pt>
                <c:pt idx="1">
                  <c:v>626</c:v>
                </c:pt>
              </c:numCache>
            </c:numRef>
          </c:val>
          <c:extLst>
            <c:ext xmlns:c16="http://schemas.microsoft.com/office/drawing/2014/chart" uri="{C3380CC4-5D6E-409C-BE32-E72D297353CC}">
              <c16:uniqueId val="{00000000-5CC0-4F35-A3DD-D36E9DEA90FB}"/>
            </c:ext>
          </c:extLst>
        </c:ser>
        <c:ser>
          <c:idx val="1"/>
          <c:order val="1"/>
          <c:tx>
            <c:strRef>
              <c:f>Sheet1!$C$1</c:f>
              <c:strCache>
                <c:ptCount val="1"/>
                <c:pt idx="0">
                  <c:v>2019</c:v>
                </c:pt>
              </c:strCache>
            </c:strRef>
          </c:tx>
          <c:spPr>
            <a:solidFill>
              <a:schemeClr val="accent4"/>
            </a:solidFill>
            <a:ln>
              <a:noFill/>
            </a:ln>
            <a:effectLst/>
          </c:spPr>
          <c:invertIfNegative val="0"/>
          <c:cat>
            <c:strRef>
              <c:f>Sheet1!$A$2:$A$5</c:f>
              <c:strCache>
                <c:ptCount val="2"/>
                <c:pt idx="0">
                  <c:v>Call Volume</c:v>
                </c:pt>
                <c:pt idx="1">
                  <c:v>Per Call</c:v>
                </c:pt>
              </c:strCache>
            </c:strRef>
          </c:cat>
          <c:val>
            <c:numRef>
              <c:f>Sheet1!$C$2:$C$5</c:f>
              <c:numCache>
                <c:formatCode>General</c:formatCode>
                <c:ptCount val="4"/>
                <c:pt idx="0">
                  <c:v>768</c:v>
                </c:pt>
                <c:pt idx="1">
                  <c:v>888</c:v>
                </c:pt>
              </c:numCache>
            </c:numRef>
          </c:val>
          <c:extLst>
            <c:ext xmlns:c16="http://schemas.microsoft.com/office/drawing/2014/chart" uri="{C3380CC4-5D6E-409C-BE32-E72D297353CC}">
              <c16:uniqueId val="{00000001-5CC0-4F35-A3DD-D36E9DEA90FB}"/>
            </c:ext>
          </c:extLst>
        </c:ser>
        <c:ser>
          <c:idx val="2"/>
          <c:order val="2"/>
          <c:tx>
            <c:strRef>
              <c:f>Sheet1!$D$1</c:f>
              <c:strCache>
                <c:ptCount val="1"/>
                <c:pt idx="0">
                  <c:v>Projected 2020</c:v>
                </c:pt>
              </c:strCache>
            </c:strRef>
          </c:tx>
          <c:spPr>
            <a:solidFill>
              <a:schemeClr val="accent6"/>
            </a:solidFill>
            <a:ln>
              <a:noFill/>
            </a:ln>
            <a:effectLst/>
          </c:spPr>
          <c:invertIfNegative val="0"/>
          <c:cat>
            <c:strRef>
              <c:f>Sheet1!$A$2:$A$5</c:f>
              <c:strCache>
                <c:ptCount val="2"/>
                <c:pt idx="0">
                  <c:v>Call Volume</c:v>
                </c:pt>
                <c:pt idx="1">
                  <c:v>Per Call</c:v>
                </c:pt>
              </c:strCache>
            </c:strRef>
          </c:cat>
          <c:val>
            <c:numRef>
              <c:f>Sheet1!$D$2:$D$5</c:f>
              <c:numCache>
                <c:formatCode>General</c:formatCode>
                <c:ptCount val="4"/>
                <c:pt idx="0">
                  <c:v>883</c:v>
                </c:pt>
                <c:pt idx="1">
                  <c:v>1252</c:v>
                </c:pt>
              </c:numCache>
            </c:numRef>
          </c:val>
          <c:extLst>
            <c:ext xmlns:c16="http://schemas.microsoft.com/office/drawing/2014/chart" uri="{C3380CC4-5D6E-409C-BE32-E72D297353CC}">
              <c16:uniqueId val="{00000002-5CC0-4F35-A3DD-D36E9DEA90FB}"/>
            </c:ext>
          </c:extLst>
        </c:ser>
        <c:dLbls>
          <c:showLegendKey val="0"/>
          <c:showVal val="0"/>
          <c:showCatName val="0"/>
          <c:showSerName val="0"/>
          <c:showPercent val="0"/>
          <c:showBubbleSize val="0"/>
        </c:dLbls>
        <c:gapWidth val="219"/>
        <c:overlap val="-27"/>
        <c:axId val="959368536"/>
        <c:axId val="908867832"/>
      </c:barChart>
      <c:catAx>
        <c:axId val="959368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8867832"/>
        <c:crosses val="autoZero"/>
        <c:auto val="1"/>
        <c:lblAlgn val="ctr"/>
        <c:lblOffset val="100"/>
        <c:noMultiLvlLbl val="0"/>
      </c:catAx>
      <c:valAx>
        <c:axId val="90886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9368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Projected Revenue</a:t>
            </a:r>
            <a:r>
              <a:rPr lang="en-US" baseline="0" dirty="0"/>
              <a:t> Increase</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2018</c:v>
                </c:pt>
              </c:strCache>
            </c:strRef>
          </c:tx>
          <c:spPr>
            <a:solidFill>
              <a:schemeClr val="accent1"/>
            </a:solidFill>
            <a:ln>
              <a:noFill/>
            </a:ln>
            <a:effectLst/>
          </c:spPr>
          <c:invertIfNegative val="0"/>
          <c:cat>
            <c:strRef>
              <c:f>Sheet1!$A$2:$A$4</c:f>
              <c:strCache>
                <c:ptCount val="2"/>
                <c:pt idx="0">
                  <c:v>Monthly Collection</c:v>
                </c:pt>
                <c:pt idx="1">
                  <c:v>Annual Increase</c:v>
                </c:pt>
              </c:strCache>
            </c:strRef>
          </c:cat>
          <c:val>
            <c:numRef>
              <c:f>Sheet1!$B$2:$B$4</c:f>
              <c:numCache>
                <c:formatCode>General</c:formatCode>
                <c:ptCount val="3"/>
                <c:pt idx="0">
                  <c:v>26352</c:v>
                </c:pt>
                <c:pt idx="1">
                  <c:v>22214</c:v>
                </c:pt>
              </c:numCache>
            </c:numRef>
          </c:val>
          <c:extLst>
            <c:ext xmlns:c16="http://schemas.microsoft.com/office/drawing/2014/chart" uri="{C3380CC4-5D6E-409C-BE32-E72D297353CC}">
              <c16:uniqueId val="{00000000-4C86-42C7-8729-8DE558F79CE6}"/>
            </c:ext>
          </c:extLst>
        </c:ser>
        <c:ser>
          <c:idx val="1"/>
          <c:order val="1"/>
          <c:tx>
            <c:strRef>
              <c:f>Sheet1!$C$1</c:f>
              <c:strCache>
                <c:ptCount val="1"/>
                <c:pt idx="0">
                  <c:v>2019</c:v>
                </c:pt>
              </c:strCache>
            </c:strRef>
          </c:tx>
          <c:spPr>
            <a:solidFill>
              <a:schemeClr val="accent2"/>
            </a:solidFill>
            <a:ln>
              <a:noFill/>
            </a:ln>
            <a:effectLst/>
          </c:spPr>
          <c:invertIfNegative val="0"/>
          <c:cat>
            <c:strRef>
              <c:f>Sheet1!$A$2:$A$4</c:f>
              <c:strCache>
                <c:ptCount val="2"/>
                <c:pt idx="0">
                  <c:v>Monthly Collection</c:v>
                </c:pt>
                <c:pt idx="1">
                  <c:v>Annual Increase</c:v>
                </c:pt>
              </c:strCache>
            </c:strRef>
          </c:cat>
          <c:val>
            <c:numRef>
              <c:f>Sheet1!$C$2:$C$4</c:f>
              <c:numCache>
                <c:formatCode>General</c:formatCode>
                <c:ptCount val="3"/>
                <c:pt idx="0">
                  <c:v>43255</c:v>
                </c:pt>
                <c:pt idx="1">
                  <c:v>202000</c:v>
                </c:pt>
              </c:numCache>
            </c:numRef>
          </c:val>
          <c:extLst>
            <c:ext xmlns:c16="http://schemas.microsoft.com/office/drawing/2014/chart" uri="{C3380CC4-5D6E-409C-BE32-E72D297353CC}">
              <c16:uniqueId val="{00000001-4C86-42C7-8729-8DE558F79CE6}"/>
            </c:ext>
          </c:extLst>
        </c:ser>
        <c:ser>
          <c:idx val="2"/>
          <c:order val="2"/>
          <c:tx>
            <c:strRef>
              <c:f>Sheet1!$D$1</c:f>
              <c:strCache>
                <c:ptCount val="1"/>
                <c:pt idx="0">
                  <c:v>2020</c:v>
                </c:pt>
              </c:strCache>
            </c:strRef>
          </c:tx>
          <c:spPr>
            <a:solidFill>
              <a:schemeClr val="accent3"/>
            </a:solidFill>
            <a:ln>
              <a:noFill/>
            </a:ln>
            <a:effectLst/>
          </c:spPr>
          <c:invertIfNegative val="0"/>
          <c:cat>
            <c:strRef>
              <c:f>Sheet1!$A$2:$A$4</c:f>
              <c:strCache>
                <c:ptCount val="2"/>
                <c:pt idx="0">
                  <c:v>Monthly Collection</c:v>
                </c:pt>
                <c:pt idx="1">
                  <c:v>Annual Increase</c:v>
                </c:pt>
              </c:strCache>
            </c:strRef>
          </c:cat>
          <c:val>
            <c:numRef>
              <c:f>Sheet1!$D$2:$D$4</c:f>
              <c:numCache>
                <c:formatCode>General</c:formatCode>
                <c:ptCount val="3"/>
                <c:pt idx="0">
                  <c:v>56231</c:v>
                </c:pt>
                <c:pt idx="1">
                  <c:v>220000</c:v>
                </c:pt>
              </c:numCache>
            </c:numRef>
          </c:val>
          <c:extLst>
            <c:ext xmlns:c16="http://schemas.microsoft.com/office/drawing/2014/chart" uri="{C3380CC4-5D6E-409C-BE32-E72D297353CC}">
              <c16:uniqueId val="{00000002-4C86-42C7-8729-8DE558F79CE6}"/>
            </c:ext>
          </c:extLst>
        </c:ser>
        <c:dLbls>
          <c:showLegendKey val="0"/>
          <c:showVal val="0"/>
          <c:showCatName val="0"/>
          <c:showSerName val="0"/>
          <c:showPercent val="0"/>
          <c:showBubbleSize val="0"/>
        </c:dLbls>
        <c:gapWidth val="219"/>
        <c:overlap val="-27"/>
        <c:axId val="345287616"/>
        <c:axId val="345287944"/>
      </c:barChart>
      <c:catAx>
        <c:axId val="345287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5287944"/>
        <c:crosses val="autoZero"/>
        <c:auto val="1"/>
        <c:lblAlgn val="ctr"/>
        <c:lblOffset val="100"/>
        <c:noMultiLvlLbl val="0"/>
      </c:catAx>
      <c:valAx>
        <c:axId val="345287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5287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EMS Responses by Patient Age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Responses by Patient Age</c:v>
                </c:pt>
              </c:strCache>
            </c:strRef>
          </c:tx>
          <c:dPt>
            <c:idx val="0"/>
            <c:bubble3D val="0"/>
            <c:spPr>
              <a:gradFill rotWithShape="1">
                <a:gsLst>
                  <a:gs pos="0">
                    <a:schemeClr val="accent6">
                      <a:shade val="53000"/>
                      <a:tint val="96000"/>
                      <a:lumMod val="104000"/>
                    </a:schemeClr>
                  </a:gs>
                  <a:gs pos="100000">
                    <a:schemeClr val="accent6">
                      <a:shade val="5300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c:spPr>
            <c:extLst>
              <c:ext xmlns:c16="http://schemas.microsoft.com/office/drawing/2014/chart" uri="{C3380CC4-5D6E-409C-BE32-E72D297353CC}">
                <c16:uniqueId val="{00000002-06A7-4BB5-9F60-ADB62B2DC63A}"/>
              </c:ext>
            </c:extLst>
          </c:dPt>
          <c:dPt>
            <c:idx val="1"/>
            <c:bubble3D val="0"/>
            <c:spPr>
              <a:gradFill rotWithShape="1">
                <a:gsLst>
                  <a:gs pos="0">
                    <a:schemeClr val="accent6">
                      <a:shade val="76000"/>
                      <a:tint val="96000"/>
                      <a:lumMod val="104000"/>
                    </a:schemeClr>
                  </a:gs>
                  <a:gs pos="100000">
                    <a:schemeClr val="accent6">
                      <a:shade val="7600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c:spPr>
            <c:extLst>
              <c:ext xmlns:c16="http://schemas.microsoft.com/office/drawing/2014/chart" uri="{C3380CC4-5D6E-409C-BE32-E72D297353CC}">
                <c16:uniqueId val="{00000003-06A7-4BB5-9F60-ADB62B2DC63A}"/>
              </c:ext>
            </c:extLst>
          </c:dPt>
          <c:dPt>
            <c:idx val="2"/>
            <c:bubble3D val="0"/>
            <c:spPr>
              <a:gradFill rotWithShape="1">
                <a:gsLst>
                  <a:gs pos="0">
                    <a:schemeClr val="accent6">
                      <a:tint val="96000"/>
                      <a:lumMod val="104000"/>
                    </a:schemeClr>
                  </a:gs>
                  <a:gs pos="100000">
                    <a:schemeClr val="accent6">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c:spPr>
            <c:extLst>
              <c:ext xmlns:c16="http://schemas.microsoft.com/office/drawing/2014/chart" uri="{C3380CC4-5D6E-409C-BE32-E72D297353CC}">
                <c16:uniqueId val="{00000004-06A7-4BB5-9F60-ADB62B2DC63A}"/>
              </c:ext>
            </c:extLst>
          </c:dPt>
          <c:dPt>
            <c:idx val="3"/>
            <c:bubble3D val="0"/>
            <c:spPr>
              <a:gradFill rotWithShape="1">
                <a:gsLst>
                  <a:gs pos="0">
                    <a:schemeClr val="accent6">
                      <a:tint val="77000"/>
                      <a:tint val="96000"/>
                      <a:lumMod val="104000"/>
                    </a:schemeClr>
                  </a:gs>
                  <a:gs pos="100000">
                    <a:schemeClr val="accent6">
                      <a:tint val="7700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c:spPr>
            <c:extLst>
              <c:ext xmlns:c16="http://schemas.microsoft.com/office/drawing/2014/chart" uri="{C3380CC4-5D6E-409C-BE32-E72D297353CC}">
                <c16:uniqueId val="{00000001-06A7-4BB5-9F60-ADB62B2DC63A}"/>
              </c:ext>
            </c:extLst>
          </c:dPt>
          <c:dPt>
            <c:idx val="4"/>
            <c:bubble3D val="0"/>
            <c:spPr>
              <a:gradFill rotWithShape="1">
                <a:gsLst>
                  <a:gs pos="0">
                    <a:schemeClr val="accent6">
                      <a:tint val="54000"/>
                      <a:tint val="96000"/>
                      <a:lumMod val="104000"/>
                    </a:schemeClr>
                  </a:gs>
                  <a:gs pos="100000">
                    <a:schemeClr val="accent6">
                      <a:tint val="5400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c:spPr>
            <c:extLst>
              <c:ext xmlns:c16="http://schemas.microsoft.com/office/drawing/2014/chart" uri="{C3380CC4-5D6E-409C-BE32-E72D297353CC}">
                <c16:uniqueId val="{00000009-8885-4CBA-A723-E329D9D02BD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4"/>
                <c:pt idx="0">
                  <c:v>Over 55</c:v>
                </c:pt>
                <c:pt idx="1">
                  <c:v>30-55</c:v>
                </c:pt>
                <c:pt idx="2">
                  <c:v>18-30</c:v>
                </c:pt>
                <c:pt idx="3">
                  <c:v>0-18</c:v>
                </c:pt>
              </c:strCache>
            </c:strRef>
          </c:cat>
          <c:val>
            <c:numRef>
              <c:f>Sheet1!$B$2:$B$6</c:f>
              <c:numCache>
                <c:formatCode>General</c:formatCode>
                <c:ptCount val="5"/>
                <c:pt idx="0">
                  <c:v>42</c:v>
                </c:pt>
                <c:pt idx="1">
                  <c:v>26</c:v>
                </c:pt>
                <c:pt idx="2">
                  <c:v>22</c:v>
                </c:pt>
                <c:pt idx="3">
                  <c:v>10</c:v>
                </c:pt>
              </c:numCache>
            </c:numRef>
          </c:val>
          <c:extLst>
            <c:ext xmlns:c16="http://schemas.microsoft.com/office/drawing/2014/chart" uri="{C3380CC4-5D6E-409C-BE32-E72D297353CC}">
              <c16:uniqueId val="{00000000-06A7-4BB5-9F60-ADB62B2DC63A}"/>
            </c:ext>
          </c:extLst>
        </c:ser>
        <c:dLbls>
          <c:dLblPos val="inEnd"/>
          <c:showLegendKey val="0"/>
          <c:showVal val="0"/>
          <c:showCatName val="1"/>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3/10/2020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3/10/2020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9862-33AA-4387-9E71-A73675D656D5}"/>
              </a:ext>
            </a:extLst>
          </p:cNvPr>
          <p:cNvSpPr>
            <a:spLocks noGrp="1"/>
          </p:cNvSpPr>
          <p:nvPr>
            <p:ph type="ctrTitle"/>
          </p:nvPr>
        </p:nvSpPr>
        <p:spPr>
          <a:xfrm>
            <a:off x="5309418" y="609600"/>
            <a:ext cx="6223821" cy="3642851"/>
          </a:xfrm>
        </p:spPr>
        <p:txBody>
          <a:bodyPr>
            <a:normAutofit/>
          </a:bodyPr>
          <a:lstStyle/>
          <a:p>
            <a:r>
              <a:rPr lang="en-US" sz="5400" dirty="0">
                <a:solidFill>
                  <a:srgbClr val="FF0000"/>
                </a:solidFill>
                <a:latin typeface="Britannic Bold" panose="020B0903060703020204" pitchFamily="34" charset="0"/>
              </a:rPr>
              <a:t>Millis Fire </a:t>
            </a:r>
            <a:r>
              <a:rPr lang="en-US" sz="5400" dirty="0" err="1">
                <a:solidFill>
                  <a:srgbClr val="FF0000"/>
                </a:solidFill>
                <a:latin typeface="Britannic Bold" panose="020B0903060703020204" pitchFamily="34" charset="0"/>
              </a:rPr>
              <a:t>REscue</a:t>
            </a:r>
            <a:endParaRPr lang="en-US" sz="5400" dirty="0">
              <a:solidFill>
                <a:srgbClr val="FF0000"/>
              </a:solidFill>
              <a:latin typeface="Britannic Bold" panose="020B0903060703020204" pitchFamily="34" charset="0"/>
            </a:endParaRPr>
          </a:p>
        </p:txBody>
      </p:sp>
      <p:sp>
        <p:nvSpPr>
          <p:cNvPr id="3" name="Subtitle 2">
            <a:extLst>
              <a:ext uri="{FF2B5EF4-FFF2-40B4-BE49-F238E27FC236}">
                <a16:creationId xmlns:a16="http://schemas.microsoft.com/office/drawing/2014/main" id="{B22B2121-56A6-47FD-B14F-3A28D04AF954}"/>
              </a:ext>
            </a:extLst>
          </p:cNvPr>
          <p:cNvSpPr>
            <a:spLocks noGrp="1"/>
          </p:cNvSpPr>
          <p:nvPr>
            <p:ph type="subTitle" idx="1"/>
          </p:nvPr>
        </p:nvSpPr>
        <p:spPr>
          <a:xfrm>
            <a:off x="5309417" y="4365523"/>
            <a:ext cx="6223821" cy="1793053"/>
          </a:xfrm>
        </p:spPr>
        <p:txBody>
          <a:bodyPr>
            <a:normAutofit/>
          </a:bodyPr>
          <a:lstStyle/>
          <a:p>
            <a:r>
              <a:rPr lang="en-US" sz="3200" dirty="0"/>
              <a:t>FY 2021 Budget Presentation</a:t>
            </a:r>
          </a:p>
        </p:txBody>
      </p:sp>
      <p:pic>
        <p:nvPicPr>
          <p:cNvPr id="5" name="Picture 4" descr="A close up of a logo&#10;&#10;Description automatically generated">
            <a:extLst>
              <a:ext uri="{FF2B5EF4-FFF2-40B4-BE49-F238E27FC236}">
                <a16:creationId xmlns:a16="http://schemas.microsoft.com/office/drawing/2014/main" id="{24D9E52D-DF93-4C30-A4F7-E8359CB7568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633999" y="1688881"/>
            <a:ext cx="4001315" cy="3471139"/>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glow rad="139700">
              <a:schemeClr val="accent4">
                <a:satMod val="175000"/>
                <a:alpha val="40000"/>
              </a:schemeClr>
            </a:glow>
            <a:innerShdw blurRad="57150" dist="38100" dir="14460000">
              <a:srgbClr val="000000">
                <a:alpha val="70000"/>
              </a:srgbClr>
            </a:innerShdw>
          </a:effectLst>
        </p:spPr>
      </p:pic>
    </p:spTree>
    <p:extLst>
      <p:ext uri="{BB962C8B-B14F-4D97-AF65-F5344CB8AC3E}">
        <p14:creationId xmlns:p14="http://schemas.microsoft.com/office/powerpoint/2010/main" val="314501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3E14C-4B6B-479C-A3CB-70330631FA7C}"/>
              </a:ext>
            </a:extLst>
          </p:cNvPr>
          <p:cNvSpPr>
            <a:spLocks noGrp="1"/>
          </p:cNvSpPr>
          <p:nvPr>
            <p:ph type="title"/>
          </p:nvPr>
        </p:nvSpPr>
        <p:spPr>
          <a:xfrm>
            <a:off x="1141413" y="609600"/>
            <a:ext cx="9905998" cy="1109663"/>
          </a:xfrm>
        </p:spPr>
        <p:txBody>
          <a:bodyPr>
            <a:normAutofit/>
          </a:bodyPr>
          <a:lstStyle/>
          <a:p>
            <a:pPr algn="ctr"/>
            <a:r>
              <a:rPr lang="en-US" dirty="0"/>
              <a:t>FY21 Departmental Goals</a:t>
            </a:r>
          </a:p>
        </p:txBody>
      </p:sp>
      <p:sp>
        <p:nvSpPr>
          <p:cNvPr id="5" name="Subtitle 4">
            <a:extLst>
              <a:ext uri="{FF2B5EF4-FFF2-40B4-BE49-F238E27FC236}">
                <a16:creationId xmlns:a16="http://schemas.microsoft.com/office/drawing/2014/main" id="{91805E7D-E3EB-49FF-BC14-D1A562F8E748}"/>
              </a:ext>
            </a:extLst>
          </p:cNvPr>
          <p:cNvSpPr>
            <a:spLocks noGrp="1"/>
          </p:cNvSpPr>
          <p:nvPr>
            <p:ph idx="1"/>
          </p:nvPr>
        </p:nvSpPr>
        <p:spPr>
          <a:xfrm>
            <a:off x="1141413" y="1602297"/>
            <a:ext cx="10175336" cy="4188903"/>
          </a:xfrm>
        </p:spPr>
        <p:txBody>
          <a:bodyPr>
            <a:normAutofit fontScale="92500"/>
          </a:bodyPr>
          <a:lstStyle/>
          <a:p>
            <a:pPr marL="0" indent="0">
              <a:spcBef>
                <a:spcPts val="0"/>
              </a:spcBef>
              <a:spcAft>
                <a:spcPts val="0"/>
              </a:spcAft>
              <a:buNone/>
            </a:pPr>
            <a:r>
              <a:rPr lang="en-US" sz="2200" b="1" dirty="0">
                <a:effectLst/>
                <a:ea typeface="MS Mincho" panose="02020609040205080304" pitchFamily="49" charset="-128"/>
                <a:cs typeface="Times New Roman" panose="02020603050405020304" pitchFamily="18" charset="0"/>
              </a:rPr>
              <a:t>SAFER Grant: </a:t>
            </a:r>
            <a:r>
              <a:rPr lang="en-US" sz="2200" dirty="0">
                <a:effectLst/>
                <a:ea typeface="MS Mincho" panose="02020609040205080304" pitchFamily="49" charset="-128"/>
                <a:cs typeface="Times New Roman" panose="02020603050405020304" pitchFamily="18" charset="0"/>
              </a:rPr>
              <a:t>The department will be applying for the SAFER Grant </a:t>
            </a:r>
          </a:p>
          <a:p>
            <a:pPr marL="0" indent="0">
              <a:spcBef>
                <a:spcPts val="0"/>
              </a:spcBef>
              <a:spcAft>
                <a:spcPts val="0"/>
              </a:spcAft>
              <a:buNone/>
            </a:pPr>
            <a:r>
              <a:rPr lang="en-US" sz="2200" dirty="0">
                <a:effectLst/>
                <a:ea typeface="MS Mincho" panose="02020609040205080304" pitchFamily="49" charset="-128"/>
                <a:cs typeface="Times New Roman" panose="02020603050405020304" pitchFamily="18" charset="0"/>
              </a:rPr>
              <a:t>                       (</a:t>
            </a:r>
            <a:r>
              <a:rPr lang="en-US" sz="2200" b="1" dirty="0">
                <a:effectLst/>
                <a:ea typeface="MS Mincho" panose="02020609040205080304" pitchFamily="49" charset="-128"/>
                <a:cs typeface="Times New Roman" panose="02020603050405020304" pitchFamily="18" charset="0"/>
              </a:rPr>
              <a:t>Staffing for Adequate Fire &amp; Emergency Response</a:t>
            </a:r>
            <a:r>
              <a:rPr lang="en-US" sz="2200" dirty="0">
                <a:effectLst/>
                <a:ea typeface="MS Mincho" panose="02020609040205080304" pitchFamily="49" charset="-128"/>
                <a:cs typeface="Times New Roman" panose="02020603050405020304" pitchFamily="18" charset="0"/>
              </a:rPr>
              <a:t>). </a:t>
            </a:r>
          </a:p>
          <a:p>
            <a:pPr marL="0" indent="0">
              <a:spcBef>
                <a:spcPts val="0"/>
              </a:spcBef>
              <a:spcAft>
                <a:spcPts val="0"/>
              </a:spcAft>
              <a:buNone/>
            </a:pPr>
            <a:endParaRPr lang="en-US" sz="2200" dirty="0">
              <a:effectLst/>
              <a:ea typeface="MS Mincho" panose="02020609040205080304" pitchFamily="49" charset="-128"/>
              <a:cs typeface="Times New Roman" panose="02020603050405020304" pitchFamily="18" charset="0"/>
            </a:endParaRPr>
          </a:p>
          <a:p>
            <a:pPr marL="0" indent="0">
              <a:spcBef>
                <a:spcPts val="0"/>
              </a:spcBef>
              <a:spcAft>
                <a:spcPts val="0"/>
              </a:spcAft>
              <a:buNone/>
            </a:pPr>
            <a:r>
              <a:rPr lang="en-US" sz="2200" dirty="0">
                <a:effectLst/>
                <a:ea typeface="MS Mincho" panose="02020609040205080304" pitchFamily="49" charset="-128"/>
                <a:cs typeface="Times New Roman" panose="02020603050405020304" pitchFamily="18" charset="0"/>
              </a:rPr>
              <a:t>This grant funds firefighters over a three year period and then the Town assumes the cost of the firefighters.</a:t>
            </a:r>
          </a:p>
          <a:p>
            <a:pPr marL="0" indent="0">
              <a:spcBef>
                <a:spcPts val="0"/>
              </a:spcBef>
              <a:spcAft>
                <a:spcPts val="0"/>
              </a:spcAft>
              <a:buNone/>
            </a:pPr>
            <a:r>
              <a:rPr lang="en-US" sz="2200" dirty="0">
                <a:effectLst/>
                <a:ea typeface="MS Mincho" panose="02020609040205080304" pitchFamily="49" charset="-128"/>
                <a:cs typeface="Times New Roman" panose="02020603050405020304" pitchFamily="18" charset="0"/>
              </a:rPr>
              <a:t> </a:t>
            </a:r>
          </a:p>
          <a:p>
            <a:pPr marL="0" indent="0">
              <a:spcBef>
                <a:spcPts val="0"/>
              </a:spcBef>
              <a:spcAft>
                <a:spcPts val="0"/>
              </a:spcAft>
              <a:buNone/>
            </a:pPr>
            <a:r>
              <a:rPr lang="en-US" sz="2200" dirty="0">
                <a:effectLst/>
                <a:ea typeface="MS Mincho" panose="02020609040205080304" pitchFamily="49" charset="-128"/>
                <a:cs typeface="Times New Roman" panose="02020603050405020304" pitchFamily="18" charset="0"/>
              </a:rPr>
              <a:t>The grant works in a tiered system:</a:t>
            </a:r>
          </a:p>
          <a:p>
            <a:pPr>
              <a:spcBef>
                <a:spcPts val="0"/>
              </a:spcBef>
              <a:spcAft>
                <a:spcPts val="0"/>
              </a:spcAft>
            </a:pPr>
            <a:r>
              <a:rPr lang="en-US" sz="2200" dirty="0">
                <a:effectLst/>
                <a:ea typeface="MS Mincho" panose="02020609040205080304" pitchFamily="49" charset="-128"/>
                <a:cs typeface="Times New Roman" panose="02020603050405020304" pitchFamily="18" charset="0"/>
              </a:rPr>
              <a:t>Year 1- The grant pays for 75% of the salary cost of all firefighters on the grant</a:t>
            </a:r>
          </a:p>
          <a:p>
            <a:pPr>
              <a:spcBef>
                <a:spcPts val="0"/>
              </a:spcBef>
              <a:spcAft>
                <a:spcPts val="0"/>
              </a:spcAft>
            </a:pPr>
            <a:r>
              <a:rPr lang="en-US" sz="2200" dirty="0">
                <a:effectLst/>
                <a:ea typeface="MS Mincho" panose="02020609040205080304" pitchFamily="49" charset="-128"/>
                <a:cs typeface="Times New Roman" panose="02020603050405020304" pitchFamily="18" charset="0"/>
              </a:rPr>
              <a:t> Year 2- The grant pays for 75% of the salary cost of all firefighters on the grant</a:t>
            </a:r>
          </a:p>
          <a:p>
            <a:pPr>
              <a:spcBef>
                <a:spcPts val="0"/>
              </a:spcBef>
              <a:spcAft>
                <a:spcPts val="0"/>
              </a:spcAft>
            </a:pPr>
            <a:r>
              <a:rPr lang="en-US" sz="2200" dirty="0">
                <a:effectLst/>
                <a:ea typeface="MS Mincho" panose="02020609040205080304" pitchFamily="49" charset="-128"/>
                <a:cs typeface="Times New Roman" panose="02020603050405020304" pitchFamily="18" charset="0"/>
              </a:rPr>
              <a:t>Year 3- The grant pays for 35% of the salary cost of all firefighters on the grant</a:t>
            </a:r>
          </a:p>
          <a:p>
            <a:pPr>
              <a:spcBef>
                <a:spcPts val="0"/>
              </a:spcBef>
              <a:spcAft>
                <a:spcPts val="0"/>
              </a:spcAft>
            </a:pPr>
            <a:r>
              <a:rPr lang="en-US" sz="2200" dirty="0">
                <a:effectLst/>
                <a:ea typeface="MS Mincho" panose="02020609040205080304" pitchFamily="49" charset="-128"/>
                <a:cs typeface="Times New Roman" panose="02020603050405020304" pitchFamily="18" charset="0"/>
              </a:rPr>
              <a:t>Year 4- The town assumes all cost for all firefighters.</a:t>
            </a:r>
          </a:p>
          <a:p>
            <a:pPr algn="l"/>
            <a:endParaRPr lang="en-US" dirty="0"/>
          </a:p>
        </p:txBody>
      </p:sp>
      <p:pic>
        <p:nvPicPr>
          <p:cNvPr id="9" name="Picture 8">
            <a:extLst>
              <a:ext uri="{FF2B5EF4-FFF2-40B4-BE49-F238E27FC236}">
                <a16:creationId xmlns:a16="http://schemas.microsoft.com/office/drawing/2014/main" id="{2A0F5D76-77AA-45FE-BB11-2A71B60DF0B3}"/>
              </a:ext>
            </a:extLst>
          </p:cNvPr>
          <p:cNvPicPr>
            <a:picLocks noChangeAspect="1"/>
          </p:cNvPicPr>
          <p:nvPr/>
        </p:nvPicPr>
        <p:blipFill>
          <a:blip r:embed="rId2"/>
          <a:stretch>
            <a:fillRect/>
          </a:stretch>
        </p:blipFill>
        <p:spPr>
          <a:xfrm>
            <a:off x="9349663" y="4961035"/>
            <a:ext cx="2737341" cy="1822862"/>
          </a:xfrm>
          <a:prstGeom prst="rect">
            <a:avLst/>
          </a:prstGeom>
        </p:spPr>
      </p:pic>
    </p:spTree>
    <p:extLst>
      <p:ext uri="{BB962C8B-B14F-4D97-AF65-F5344CB8AC3E}">
        <p14:creationId xmlns:p14="http://schemas.microsoft.com/office/powerpoint/2010/main" val="2873703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CAF26-49AF-432D-937E-0A91EEB85A35}"/>
              </a:ext>
            </a:extLst>
          </p:cNvPr>
          <p:cNvSpPr>
            <a:spLocks noGrp="1"/>
          </p:cNvSpPr>
          <p:nvPr>
            <p:ph type="title"/>
          </p:nvPr>
        </p:nvSpPr>
        <p:spPr>
          <a:xfrm>
            <a:off x="643191" y="609600"/>
            <a:ext cx="11234484" cy="790575"/>
          </a:xfrm>
        </p:spPr>
        <p:txBody>
          <a:bodyPr>
            <a:normAutofit/>
          </a:bodyPr>
          <a:lstStyle/>
          <a:p>
            <a:pPr algn="ctr"/>
            <a:r>
              <a:rPr lang="en-US" dirty="0"/>
              <a:t>Fy21 departmental goals</a:t>
            </a:r>
          </a:p>
        </p:txBody>
      </p:sp>
      <p:sp>
        <p:nvSpPr>
          <p:cNvPr id="3" name="Content Placeholder 2">
            <a:extLst>
              <a:ext uri="{FF2B5EF4-FFF2-40B4-BE49-F238E27FC236}">
                <a16:creationId xmlns:a16="http://schemas.microsoft.com/office/drawing/2014/main" id="{030D99B4-3118-4A2E-9026-BCEC400E3608}"/>
              </a:ext>
            </a:extLst>
          </p:cNvPr>
          <p:cNvSpPr>
            <a:spLocks noGrp="1"/>
          </p:cNvSpPr>
          <p:nvPr>
            <p:ph idx="1"/>
          </p:nvPr>
        </p:nvSpPr>
        <p:spPr>
          <a:xfrm>
            <a:off x="643192" y="1905000"/>
            <a:ext cx="8775264" cy="4571301"/>
          </a:xfrm>
        </p:spPr>
        <p:txBody>
          <a:bodyPr anchor="t">
            <a:normAutofit/>
          </a:bodyPr>
          <a:lstStyle/>
          <a:p>
            <a:pPr marL="0" lvl="0" indent="0">
              <a:lnSpc>
                <a:spcPct val="90000"/>
              </a:lnSpc>
              <a:buClr>
                <a:prstClr val="white"/>
              </a:buClr>
              <a:buNone/>
            </a:pPr>
            <a:r>
              <a:rPr lang="en-US" sz="1600" dirty="0">
                <a:effectLst/>
              </a:rPr>
              <a:t>If the department is successful in receiving the Federal SAFER grant, the town would have to fund the first-year salary cost of 1 firefighter, health benefits and overtime cost.</a:t>
            </a:r>
          </a:p>
          <a:p>
            <a:pPr marL="0" lvl="0" indent="0">
              <a:lnSpc>
                <a:spcPct val="90000"/>
              </a:lnSpc>
              <a:buClr>
                <a:prstClr val="white"/>
              </a:buClr>
              <a:buNone/>
            </a:pPr>
            <a:r>
              <a:rPr lang="en-US" sz="1600" dirty="0">
                <a:effectLst/>
              </a:rPr>
              <a:t>Step 1 Firefighter/Paramedic: $28.34 per hour   </a:t>
            </a:r>
          </a:p>
          <a:p>
            <a:pPr lvl="0">
              <a:lnSpc>
                <a:spcPct val="90000"/>
              </a:lnSpc>
              <a:buClr>
                <a:prstClr val="white"/>
              </a:buClr>
            </a:pPr>
            <a:r>
              <a:rPr lang="en-US" sz="1600" dirty="0">
                <a:effectLst/>
              </a:rPr>
              <a:t>     Annual Salary:          $61,894.00</a:t>
            </a:r>
          </a:p>
          <a:p>
            <a:pPr lvl="0">
              <a:lnSpc>
                <a:spcPct val="90000"/>
              </a:lnSpc>
              <a:buClr>
                <a:prstClr val="white"/>
              </a:buClr>
            </a:pPr>
            <a:r>
              <a:rPr lang="en-US" sz="1600" dirty="0">
                <a:effectLst/>
              </a:rPr>
              <a:t>     Family </a:t>
            </a:r>
            <a:r>
              <a:rPr lang="en-US" sz="1600" dirty="0" err="1">
                <a:effectLst/>
              </a:rPr>
              <a:t>Healthplan</a:t>
            </a:r>
            <a:r>
              <a:rPr lang="en-US" sz="1600" dirty="0">
                <a:effectLst/>
              </a:rPr>
              <a:t>:     $12,875</a:t>
            </a:r>
          </a:p>
          <a:p>
            <a:pPr lvl="0">
              <a:lnSpc>
                <a:spcPct val="90000"/>
              </a:lnSpc>
              <a:buClr>
                <a:prstClr val="white"/>
              </a:buClr>
            </a:pPr>
            <a:r>
              <a:rPr lang="en-US" sz="1600" dirty="0">
                <a:effectLst/>
              </a:rPr>
              <a:t>    Average OT Cost :     $20,000</a:t>
            </a:r>
          </a:p>
          <a:p>
            <a:pPr lvl="0">
              <a:lnSpc>
                <a:spcPct val="90000"/>
              </a:lnSpc>
              <a:buClr>
                <a:prstClr val="white"/>
              </a:buClr>
            </a:pPr>
            <a:r>
              <a:rPr lang="en-US" sz="1600" dirty="0">
                <a:effectLst/>
              </a:rPr>
              <a:t>	  </a:t>
            </a:r>
            <a:r>
              <a:rPr lang="en-US" sz="1600" b="1" dirty="0">
                <a:effectLst/>
              </a:rPr>
              <a:t>Total Year 1 Cost:      $94,769.00</a:t>
            </a:r>
            <a:endParaRPr lang="en-US" sz="1600" dirty="0">
              <a:effectLst/>
            </a:endParaRPr>
          </a:p>
          <a:p>
            <a:pPr marL="0" lvl="0" indent="0">
              <a:lnSpc>
                <a:spcPct val="90000"/>
              </a:lnSpc>
              <a:buClr>
                <a:prstClr val="white"/>
              </a:buClr>
              <a:buNone/>
            </a:pPr>
            <a:r>
              <a:rPr lang="en-US" sz="1600" dirty="0">
                <a:effectLst/>
              </a:rPr>
              <a:t>The Grant would cover the cost of 3 Firefighter Paramedics, health plans and overtime:</a:t>
            </a:r>
          </a:p>
          <a:p>
            <a:pPr marL="0" lvl="0" indent="0">
              <a:lnSpc>
                <a:spcPct val="90000"/>
              </a:lnSpc>
              <a:buClr>
                <a:prstClr val="white"/>
              </a:buClr>
              <a:buNone/>
            </a:pPr>
            <a:r>
              <a:rPr lang="en-US" sz="1600" dirty="0">
                <a:effectLst/>
              </a:rPr>
              <a:t>Annual Salary:            $185,682.00</a:t>
            </a:r>
          </a:p>
          <a:p>
            <a:pPr marL="0" lvl="0" indent="0">
              <a:lnSpc>
                <a:spcPct val="90000"/>
              </a:lnSpc>
              <a:buClr>
                <a:prstClr val="white"/>
              </a:buClr>
              <a:buNone/>
            </a:pPr>
            <a:r>
              <a:rPr lang="en-US" sz="1600" dirty="0">
                <a:effectLst/>
              </a:rPr>
              <a:t>Family </a:t>
            </a:r>
            <a:r>
              <a:rPr lang="en-US" sz="1600" dirty="0" err="1">
                <a:effectLst/>
              </a:rPr>
              <a:t>Healthplan</a:t>
            </a:r>
            <a:r>
              <a:rPr lang="en-US" sz="1600" dirty="0">
                <a:effectLst/>
              </a:rPr>
              <a:t>:        $38,625.00</a:t>
            </a:r>
          </a:p>
          <a:p>
            <a:pPr marL="0" lvl="0" indent="0">
              <a:lnSpc>
                <a:spcPct val="90000"/>
              </a:lnSpc>
              <a:buClr>
                <a:prstClr val="white"/>
              </a:buClr>
              <a:buNone/>
            </a:pPr>
            <a:r>
              <a:rPr lang="en-US" sz="1600" dirty="0">
                <a:effectLst/>
              </a:rPr>
              <a:t>Average OT Cost :       $60,000</a:t>
            </a:r>
          </a:p>
          <a:p>
            <a:pPr marL="0" lvl="0" indent="0">
              <a:lnSpc>
                <a:spcPct val="90000"/>
              </a:lnSpc>
              <a:buClr>
                <a:prstClr val="white"/>
              </a:buClr>
              <a:buNone/>
            </a:pPr>
            <a:r>
              <a:rPr lang="en-US" sz="1600" dirty="0">
                <a:effectLst/>
              </a:rPr>
              <a:t>	      </a:t>
            </a:r>
            <a:r>
              <a:rPr lang="en-US" sz="1600" b="1" dirty="0">
                <a:effectLst/>
              </a:rPr>
              <a:t>Total Year 1 Savings:  $284,307.00</a:t>
            </a:r>
            <a:endParaRPr lang="en-US" sz="1600" dirty="0">
              <a:effectLst/>
            </a:endParaRPr>
          </a:p>
          <a:p>
            <a:pPr>
              <a:lnSpc>
                <a:spcPct val="90000"/>
              </a:lnSpc>
            </a:pPr>
            <a:endParaRPr lang="en-US" sz="1100" dirty="0"/>
          </a:p>
        </p:txBody>
      </p:sp>
      <p:pic>
        <p:nvPicPr>
          <p:cNvPr id="4" name="Picture 3">
            <a:extLst>
              <a:ext uri="{FF2B5EF4-FFF2-40B4-BE49-F238E27FC236}">
                <a16:creationId xmlns:a16="http://schemas.microsoft.com/office/drawing/2014/main" id="{8E4EB488-3860-4D1E-A1C9-FB4BCC06F45F}"/>
              </a:ext>
            </a:extLst>
          </p:cNvPr>
          <p:cNvPicPr>
            <a:picLocks noChangeAspect="1"/>
          </p:cNvPicPr>
          <p:nvPr/>
        </p:nvPicPr>
        <p:blipFill>
          <a:blip r:embed="rId3"/>
          <a:stretch>
            <a:fillRect/>
          </a:stretch>
        </p:blipFill>
        <p:spPr>
          <a:xfrm>
            <a:off x="9418456" y="5009563"/>
            <a:ext cx="2657678" cy="1747423"/>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182671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6C748D-61C5-4362-88C8-1F2273482721}"/>
              </a:ext>
            </a:extLst>
          </p:cNvPr>
          <p:cNvPicPr>
            <a:picLocks noChangeAspect="1"/>
          </p:cNvPicPr>
          <p:nvPr/>
        </p:nvPicPr>
        <p:blipFill rotWithShape="1">
          <a:blip r:embed="rId3">
            <a:alphaModFix amt="15000"/>
          </a:blip>
          <a:srcRect t="5491" b="9923"/>
          <a:stretch/>
        </p:blipFill>
        <p:spPr>
          <a:xfrm>
            <a:off x="20" y="10"/>
            <a:ext cx="12191980" cy="6857990"/>
          </a:xfrm>
          <a:prstGeom prst="rect">
            <a:avLst/>
          </a:prstGeom>
        </p:spPr>
      </p:pic>
      <p:sp>
        <p:nvSpPr>
          <p:cNvPr id="2" name="Title 1">
            <a:extLst>
              <a:ext uri="{FF2B5EF4-FFF2-40B4-BE49-F238E27FC236}">
                <a16:creationId xmlns:a16="http://schemas.microsoft.com/office/drawing/2014/main" id="{18D6F444-65A8-4D4A-AFA4-B76DC9D1C1FA}"/>
              </a:ext>
            </a:extLst>
          </p:cNvPr>
          <p:cNvSpPr>
            <a:spLocks noGrp="1"/>
          </p:cNvSpPr>
          <p:nvPr>
            <p:ph type="title"/>
          </p:nvPr>
        </p:nvSpPr>
        <p:spPr>
          <a:xfrm>
            <a:off x="1141413" y="609600"/>
            <a:ext cx="9905998" cy="1905000"/>
          </a:xfrm>
        </p:spPr>
        <p:txBody>
          <a:bodyPr>
            <a:normAutofit/>
          </a:bodyPr>
          <a:lstStyle/>
          <a:p>
            <a:r>
              <a:rPr lang="en-US" dirty="0"/>
              <a:t>Fy21 departmental goals</a:t>
            </a:r>
            <a:endParaRPr lang="en-US"/>
          </a:p>
        </p:txBody>
      </p:sp>
      <p:sp>
        <p:nvSpPr>
          <p:cNvPr id="3" name="Content Placeholder 2">
            <a:extLst>
              <a:ext uri="{FF2B5EF4-FFF2-40B4-BE49-F238E27FC236}">
                <a16:creationId xmlns:a16="http://schemas.microsoft.com/office/drawing/2014/main" id="{ECEF71CA-D495-4A65-ACE1-01504013C5D6}"/>
              </a:ext>
            </a:extLst>
          </p:cNvPr>
          <p:cNvSpPr>
            <a:spLocks noGrp="1"/>
          </p:cNvSpPr>
          <p:nvPr>
            <p:ph idx="1"/>
          </p:nvPr>
        </p:nvSpPr>
        <p:spPr>
          <a:xfrm>
            <a:off x="1141413" y="2666999"/>
            <a:ext cx="9905998" cy="3124201"/>
          </a:xfrm>
        </p:spPr>
        <p:txBody>
          <a:bodyPr>
            <a:normAutofit/>
          </a:bodyPr>
          <a:lstStyle/>
          <a:p>
            <a:pPr marL="0" indent="0">
              <a:lnSpc>
                <a:spcPct val="90000"/>
              </a:lnSpc>
              <a:buNone/>
            </a:pPr>
            <a:r>
              <a:rPr lang="en-US" sz="1700"/>
              <a:t>Cost comparison for the hiring of 4 new firefighter/paramedics with and without the Grant</a:t>
            </a:r>
          </a:p>
          <a:p>
            <a:pPr marL="0" indent="0">
              <a:lnSpc>
                <a:spcPct val="90000"/>
              </a:lnSpc>
              <a:buNone/>
            </a:pPr>
            <a:r>
              <a:rPr lang="en-US" sz="1700" b="1" u="sng">
                <a:effectLst/>
              </a:rPr>
              <a:t>                        Without the Grant 					With Grant</a:t>
            </a:r>
            <a:endParaRPr lang="en-US" sz="1700">
              <a:effectLst/>
            </a:endParaRPr>
          </a:p>
          <a:p>
            <a:pPr>
              <a:lnSpc>
                <a:spcPct val="90000"/>
              </a:lnSpc>
            </a:pPr>
            <a:r>
              <a:rPr lang="en-US" sz="1700">
                <a:effectLst/>
              </a:rPr>
              <a:t>1</a:t>
            </a:r>
            <a:r>
              <a:rPr lang="en-US" sz="1700" baseline="30000">
                <a:effectLst/>
              </a:rPr>
              <a:t>st</a:t>
            </a:r>
            <a:r>
              <a:rPr lang="en-US" sz="1700">
                <a:effectLst/>
              </a:rPr>
              <a:t> year:		$379,076.00						$94,769.00</a:t>
            </a:r>
          </a:p>
          <a:p>
            <a:pPr>
              <a:lnSpc>
                <a:spcPct val="90000"/>
              </a:lnSpc>
            </a:pPr>
            <a:r>
              <a:rPr lang="en-US" sz="1700">
                <a:effectLst/>
              </a:rPr>
              <a:t>2</a:t>
            </a:r>
            <a:r>
              <a:rPr lang="en-US" sz="1700" baseline="30000">
                <a:effectLst/>
              </a:rPr>
              <a:t>nd</a:t>
            </a:r>
            <a:r>
              <a:rPr lang="en-US" sz="1700">
                <a:effectLst/>
              </a:rPr>
              <a:t> year:		$409,402.08						$96,664.38</a:t>
            </a:r>
          </a:p>
          <a:p>
            <a:pPr>
              <a:lnSpc>
                <a:spcPct val="90000"/>
              </a:lnSpc>
            </a:pPr>
            <a:r>
              <a:rPr lang="en-US" sz="1700">
                <a:effectLst/>
              </a:rPr>
              <a:t>3</a:t>
            </a:r>
            <a:r>
              <a:rPr lang="en-US" sz="1700" baseline="30000">
                <a:effectLst/>
              </a:rPr>
              <a:t>rd</a:t>
            </a:r>
            <a:r>
              <a:rPr lang="en-US" sz="1700">
                <a:effectLst/>
              </a:rPr>
              <a:t> year:		$442,154.24						$287,400.26</a:t>
            </a:r>
          </a:p>
          <a:p>
            <a:pPr>
              <a:lnSpc>
                <a:spcPct val="90000"/>
              </a:lnSpc>
            </a:pPr>
            <a:r>
              <a:rPr lang="en-US" sz="1700">
                <a:effectLst/>
              </a:rPr>
              <a:t>4</a:t>
            </a:r>
            <a:r>
              <a:rPr lang="en-US" sz="1700" baseline="30000">
                <a:effectLst/>
              </a:rPr>
              <a:t>th</a:t>
            </a:r>
            <a:r>
              <a:rPr lang="en-US" sz="1700">
                <a:effectLst/>
              </a:rPr>
              <a:t> year:     The town assumes all cost for all 4 firefighters		$477, 526.57</a:t>
            </a:r>
          </a:p>
          <a:p>
            <a:pPr marL="0" indent="0">
              <a:lnSpc>
                <a:spcPct val="90000"/>
              </a:lnSpc>
              <a:buNone/>
            </a:pPr>
            <a:r>
              <a:rPr lang="en-US" sz="1700">
                <a:effectLst/>
              </a:rPr>
              <a:t> </a:t>
            </a:r>
          </a:p>
          <a:p>
            <a:pPr>
              <a:lnSpc>
                <a:spcPct val="90000"/>
              </a:lnSpc>
            </a:pPr>
            <a:r>
              <a:rPr lang="en-US" sz="1700">
                <a:effectLst/>
              </a:rPr>
              <a:t>Savings over the 3 year period with Grant Funds: </a:t>
            </a:r>
            <a:r>
              <a:rPr lang="en-US" sz="1700" b="1">
                <a:effectLst/>
              </a:rPr>
              <a:t>$751,798.68</a:t>
            </a:r>
            <a:r>
              <a:rPr lang="en-US" sz="1700">
                <a:effectLst/>
              </a:rPr>
              <a:t>	</a:t>
            </a:r>
            <a:endParaRPr lang="en-US" sz="1700"/>
          </a:p>
        </p:txBody>
      </p:sp>
    </p:spTree>
    <p:extLst>
      <p:ext uri="{BB962C8B-B14F-4D97-AF65-F5344CB8AC3E}">
        <p14:creationId xmlns:p14="http://schemas.microsoft.com/office/powerpoint/2010/main" val="2675386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D534D-36A9-4994-8F8D-B46BF5B3916B}"/>
              </a:ext>
            </a:extLst>
          </p:cNvPr>
          <p:cNvSpPr>
            <a:spLocks noGrp="1"/>
          </p:cNvSpPr>
          <p:nvPr>
            <p:ph type="title"/>
          </p:nvPr>
        </p:nvSpPr>
        <p:spPr>
          <a:xfrm>
            <a:off x="1141413" y="609601"/>
            <a:ext cx="9905998" cy="472580"/>
          </a:xfrm>
        </p:spPr>
        <p:txBody>
          <a:bodyPr>
            <a:normAutofit fontScale="90000"/>
          </a:bodyPr>
          <a:lstStyle/>
          <a:p>
            <a:r>
              <a:rPr lang="en-US" dirty="0"/>
              <a:t>Justification for request</a:t>
            </a:r>
          </a:p>
        </p:txBody>
      </p:sp>
      <p:sp>
        <p:nvSpPr>
          <p:cNvPr id="3" name="Content Placeholder 2">
            <a:extLst>
              <a:ext uri="{FF2B5EF4-FFF2-40B4-BE49-F238E27FC236}">
                <a16:creationId xmlns:a16="http://schemas.microsoft.com/office/drawing/2014/main" id="{750AF864-FD8A-4130-9F2A-59B2DDFC07DE}"/>
              </a:ext>
            </a:extLst>
          </p:cNvPr>
          <p:cNvSpPr>
            <a:spLocks noGrp="1"/>
          </p:cNvSpPr>
          <p:nvPr>
            <p:ph idx="1"/>
          </p:nvPr>
        </p:nvSpPr>
        <p:spPr>
          <a:xfrm>
            <a:off x="494950" y="1157681"/>
            <a:ext cx="11434195" cy="5452844"/>
          </a:xfrm>
        </p:spPr>
        <p:txBody>
          <a:bodyPr>
            <a:normAutofit fontScale="85000" lnSpcReduction="20000"/>
          </a:bodyPr>
          <a:lstStyle/>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This Grant helps us achieve a level of service that is required by our community. This grant will also expedite the process much faster than we could with traditional funding. This allows for many of the projects that are coming on line in town to be including in the budget planning process. The revenue that is being generated by the Advanced life support system will help to offset the cost of these new personnel. With our first full year of revenue generated by ALS we have seen a significant increase with projections of over $200,000 more revenue this year over last year. This is without many of the projects that will greatly impact our emergency response and increase the amount of EMS and Fire Calls that we will respond to and collect revenue from.</a:t>
            </a: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 </a:t>
            </a:r>
            <a:r>
              <a:rPr lang="en-US" b="1" u="sng" dirty="0">
                <a:effectLst/>
                <a:latin typeface="Cambria" panose="02040503050406030204" pitchFamily="18" charset="0"/>
                <a:ea typeface="MS Mincho" panose="02020609040205080304" pitchFamily="49" charset="-128"/>
                <a:cs typeface="Times New Roman" panose="02020603050405020304" pitchFamily="18" charset="0"/>
              </a:rPr>
              <a:t>National Standard:</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NFPA 1710 a national standard that all fire departments follow requires that a minimum of 4 firefighters respond on the apparatus within 2 minutes. Currently we have 3 on shift and have to wait for the 4</a:t>
            </a:r>
            <a:r>
              <a:rPr lang="en-US" baseline="30000" dirty="0">
                <a:effectLst/>
                <a:latin typeface="Cambria" panose="02040503050406030204" pitchFamily="18" charset="0"/>
                <a:ea typeface="MS Mincho" panose="02020609040205080304" pitchFamily="49" charset="-128"/>
                <a:cs typeface="Times New Roman" panose="02020603050405020304" pitchFamily="18" charset="0"/>
              </a:rPr>
              <a:t>th</a:t>
            </a:r>
            <a:r>
              <a:rPr lang="en-US" dirty="0">
                <a:effectLst/>
                <a:latin typeface="Cambria" panose="02040503050406030204" pitchFamily="18" charset="0"/>
                <a:ea typeface="MS Mincho" panose="02020609040205080304" pitchFamily="49" charset="-128"/>
                <a:cs typeface="Times New Roman" panose="02020603050405020304" pitchFamily="18" charset="0"/>
              </a:rPr>
              <a:t> to arrive from off duty to staff the truck to meet this standard causing us to miss the 2 minute window. </a:t>
            </a: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b="1" u="sng" dirty="0">
                <a:effectLst/>
                <a:latin typeface="Cambria" panose="02040503050406030204" pitchFamily="18" charset="0"/>
                <a:ea typeface="MS Mincho" panose="02020609040205080304" pitchFamily="49" charset="-128"/>
                <a:cs typeface="Times New Roman" panose="02020603050405020304" pitchFamily="18" charset="0"/>
              </a:rPr>
              <a:t>Multiple Calls:</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Additionally, with the increase in call volume we have been staffing the second ambulance more frequently. With a requirement of 2 personnel to respond, we have had to call back personnel to staff the ambulance increasing our overtime expense.</a:t>
            </a: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b="1" u="sng" dirty="0">
                <a:effectLst/>
                <a:latin typeface="Cambria" panose="02040503050406030204" pitchFamily="18" charset="0"/>
                <a:ea typeface="MS Mincho" panose="02020609040205080304" pitchFamily="49" charset="-128"/>
                <a:cs typeface="Times New Roman" panose="02020603050405020304" pitchFamily="18" charset="0"/>
              </a:rPr>
              <a:t>Overtime Impact:</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With 3 personnel on duty, the need to staff at 3 at all times pushes up our shift coverage cost.</a:t>
            </a: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With the 4</a:t>
            </a:r>
            <a:r>
              <a:rPr lang="en-US" baseline="30000" dirty="0">
                <a:effectLst/>
                <a:latin typeface="Cambria" panose="02040503050406030204" pitchFamily="18" charset="0"/>
                <a:ea typeface="MS Mincho" panose="02020609040205080304" pitchFamily="49" charset="-128"/>
                <a:cs typeface="Times New Roman" panose="02020603050405020304" pitchFamily="18" charset="0"/>
              </a:rPr>
              <a:t>th</a:t>
            </a:r>
            <a:r>
              <a:rPr lang="en-US" dirty="0">
                <a:effectLst/>
                <a:latin typeface="Cambria" panose="02040503050406030204" pitchFamily="18" charset="0"/>
                <a:ea typeface="MS Mincho" panose="02020609040205080304" pitchFamily="49" charset="-128"/>
                <a:cs typeface="Times New Roman" panose="02020603050405020304" pitchFamily="18" charset="0"/>
              </a:rPr>
              <a:t> firefighter on duty we can drop from 4 to 3 when necessary for budgetary reasons.</a:t>
            </a: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b="1" u="sng" dirty="0">
                <a:effectLst/>
                <a:latin typeface="Cambria" panose="02040503050406030204" pitchFamily="18" charset="0"/>
                <a:ea typeface="MS Mincho" panose="02020609040205080304" pitchFamily="49" charset="-128"/>
                <a:cs typeface="Times New Roman" panose="02020603050405020304" pitchFamily="18" charset="0"/>
              </a:rPr>
              <a:t>Area Communities:</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Many Massachusetts towns have used this Grant to get their staffing to the level that meets the national standard. Medway, Norfolk, Franklin, Needham, Bellingham are just a few that have been successful with this grant.</a:t>
            </a:r>
          </a:p>
          <a:p>
            <a:endParaRPr lang="en-US" dirty="0"/>
          </a:p>
        </p:txBody>
      </p:sp>
    </p:spTree>
    <p:extLst>
      <p:ext uri="{BB962C8B-B14F-4D97-AF65-F5344CB8AC3E}">
        <p14:creationId xmlns:p14="http://schemas.microsoft.com/office/powerpoint/2010/main" val="1934889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9AA1-E72F-4098-94B8-5D82D5B807E3}"/>
              </a:ext>
            </a:extLst>
          </p:cNvPr>
          <p:cNvSpPr>
            <a:spLocks noGrp="1"/>
          </p:cNvSpPr>
          <p:nvPr>
            <p:ph type="title"/>
          </p:nvPr>
        </p:nvSpPr>
        <p:spPr>
          <a:xfrm>
            <a:off x="1141413" y="609600"/>
            <a:ext cx="9905998" cy="466988"/>
          </a:xfrm>
        </p:spPr>
        <p:txBody>
          <a:bodyPr>
            <a:normAutofit fontScale="90000"/>
          </a:bodyPr>
          <a:lstStyle/>
          <a:p>
            <a:pPr algn="ctr"/>
            <a:r>
              <a:rPr lang="en-US" dirty="0"/>
              <a:t>Spending highlights for fy21</a:t>
            </a:r>
          </a:p>
        </p:txBody>
      </p:sp>
      <p:sp>
        <p:nvSpPr>
          <p:cNvPr id="5" name="Content Placeholder 4">
            <a:extLst>
              <a:ext uri="{FF2B5EF4-FFF2-40B4-BE49-F238E27FC236}">
                <a16:creationId xmlns:a16="http://schemas.microsoft.com/office/drawing/2014/main" id="{85AEF2D3-AC94-4501-9A46-3C726A5279E0}"/>
              </a:ext>
            </a:extLst>
          </p:cNvPr>
          <p:cNvSpPr>
            <a:spLocks noGrp="1"/>
          </p:cNvSpPr>
          <p:nvPr>
            <p:ph sz="half" idx="1"/>
          </p:nvPr>
        </p:nvSpPr>
        <p:spPr>
          <a:xfrm>
            <a:off x="209725" y="1610686"/>
            <a:ext cx="5960886" cy="4966283"/>
          </a:xfrm>
        </p:spPr>
        <p:txBody>
          <a:bodyPr>
            <a:normAutofit fontScale="92500" lnSpcReduction="10000"/>
          </a:bodyPr>
          <a:lstStyle/>
          <a:p>
            <a:pPr marL="0" indent="0" algn="ctr">
              <a:buNone/>
            </a:pPr>
            <a:r>
              <a:rPr lang="en-US" sz="1400" u="sng" dirty="0"/>
              <a:t>Expenses</a:t>
            </a:r>
          </a:p>
          <a:p>
            <a:r>
              <a:rPr lang="en-US" sz="1400" dirty="0"/>
              <a:t>EMT Certification: New EMS software annual fee $1,500</a:t>
            </a:r>
          </a:p>
          <a:p>
            <a:r>
              <a:rPr lang="en-US" sz="1400" dirty="0"/>
              <a:t>Training: Increased Requirements/mandates for training outside of department  $2,250</a:t>
            </a:r>
          </a:p>
          <a:p>
            <a:r>
              <a:rPr lang="en-US" sz="1400" dirty="0"/>
              <a:t>Supplies/Expenses: Medical equipment and supply cost continue to rise, call volume increase equals increased replacement of supplies   $6,000</a:t>
            </a:r>
          </a:p>
          <a:p>
            <a:r>
              <a:rPr lang="en-US" sz="1400" dirty="0"/>
              <a:t>Telephone: Technology added to upgrade our reporting capabilities, asset management and data collection   $3,000</a:t>
            </a:r>
          </a:p>
          <a:p>
            <a:r>
              <a:rPr lang="en-US" sz="1400" dirty="0"/>
              <a:t>Clothing/uniforms: increase for uniforms for call members and potential new fulltime members $3,000</a:t>
            </a:r>
          </a:p>
          <a:p>
            <a:r>
              <a:rPr lang="en-US" sz="1400" dirty="0"/>
              <a:t>Equipment: Preventative maintenance contracts for most of our equipment including radio repeaters   $5,000</a:t>
            </a:r>
          </a:p>
          <a:p>
            <a:r>
              <a:rPr lang="en-US" sz="1400" dirty="0"/>
              <a:t>Equipment Repairs: Normal increase of $1,000</a:t>
            </a:r>
          </a:p>
          <a:p>
            <a:r>
              <a:rPr lang="en-US" sz="1400" dirty="0"/>
              <a:t>Maintenance Fire Alarm: Costly system set to be discontinued as of December 2020 requiring all master boxes to be converted to radio. Once removed maintenance cost will be reduced increase covers cost to remove wire throughout town.</a:t>
            </a:r>
          </a:p>
          <a:p>
            <a:r>
              <a:rPr lang="en-US" sz="1400" dirty="0"/>
              <a:t>Vehicle Supply/Repair- Preventative maintenance cost added to reduce chances of costly repairs as we found with </a:t>
            </a:r>
            <a:r>
              <a:rPr lang="en-US" sz="1400" dirty="0" err="1"/>
              <a:t>Eng</a:t>
            </a:r>
            <a:r>
              <a:rPr lang="en-US" sz="1400" dirty="0"/>
              <a:t> 2., $27,000 repair. increase of $5,000</a:t>
            </a:r>
          </a:p>
          <a:p>
            <a:endParaRPr lang="en-US" dirty="0"/>
          </a:p>
          <a:p>
            <a:endParaRPr lang="en-US" dirty="0"/>
          </a:p>
        </p:txBody>
      </p:sp>
      <p:sp>
        <p:nvSpPr>
          <p:cNvPr id="6" name="Content Placeholder 5">
            <a:extLst>
              <a:ext uri="{FF2B5EF4-FFF2-40B4-BE49-F238E27FC236}">
                <a16:creationId xmlns:a16="http://schemas.microsoft.com/office/drawing/2014/main" id="{72A0B00F-2489-461B-9CCD-793A64ED8065}"/>
              </a:ext>
            </a:extLst>
          </p:cNvPr>
          <p:cNvSpPr>
            <a:spLocks noGrp="1"/>
          </p:cNvSpPr>
          <p:nvPr>
            <p:ph sz="half" idx="2"/>
          </p:nvPr>
        </p:nvSpPr>
        <p:spPr>
          <a:xfrm>
            <a:off x="6170611" y="973122"/>
            <a:ext cx="5632317" cy="5461233"/>
          </a:xfrm>
        </p:spPr>
        <p:txBody>
          <a:bodyPr>
            <a:normAutofit fontScale="92500" lnSpcReduction="10000"/>
          </a:bodyPr>
          <a:lstStyle/>
          <a:p>
            <a:pPr marL="0" indent="0" algn="ctr">
              <a:buNone/>
            </a:pPr>
            <a:r>
              <a:rPr lang="en-US" sz="1500" u="sng" dirty="0"/>
              <a:t>salaries</a:t>
            </a:r>
          </a:p>
          <a:p>
            <a:pPr marL="0" indent="0">
              <a:buNone/>
            </a:pPr>
            <a:r>
              <a:rPr lang="en-US" sz="1500" dirty="0"/>
              <a:t>Chief- Level funded, contract expires June 30</a:t>
            </a:r>
            <a:r>
              <a:rPr lang="en-US" sz="1500" baseline="30000" dirty="0"/>
              <a:t>th</a:t>
            </a:r>
            <a:r>
              <a:rPr lang="en-US" sz="1500" dirty="0"/>
              <a:t>, negotiations beginning soon</a:t>
            </a:r>
          </a:p>
          <a:p>
            <a:pPr marL="0" indent="0">
              <a:buNone/>
            </a:pPr>
            <a:r>
              <a:rPr lang="en-US" sz="1500" dirty="0"/>
              <a:t>Full Time Personnel- </a:t>
            </a:r>
          </a:p>
          <a:p>
            <a:r>
              <a:rPr lang="en-US" sz="1500" dirty="0"/>
              <a:t>Contract in place until June, 30, 2021 2 ½ % increase included in budget for salaries &amp; Stipends</a:t>
            </a:r>
          </a:p>
          <a:p>
            <a:pPr marL="0" indent="0">
              <a:buNone/>
            </a:pPr>
            <a:r>
              <a:rPr lang="en-US" sz="1500" dirty="0"/>
              <a:t>On Call Personnel- </a:t>
            </a:r>
          </a:p>
          <a:p>
            <a:pPr marL="0" indent="0">
              <a:buNone/>
            </a:pPr>
            <a:r>
              <a:rPr lang="en-US" sz="1500" dirty="0"/>
              <a:t>Level funded under personnel plan</a:t>
            </a:r>
          </a:p>
          <a:p>
            <a:pPr marL="0" indent="0">
              <a:buNone/>
            </a:pPr>
            <a:r>
              <a:rPr lang="en-US" sz="1500" dirty="0"/>
              <a:t> We have 4 vacant positions</a:t>
            </a:r>
          </a:p>
          <a:p>
            <a:r>
              <a:rPr lang="en-US" sz="1500" dirty="0"/>
              <a:t>Department Assistant- Top step</a:t>
            </a:r>
          </a:p>
          <a:p>
            <a:r>
              <a:rPr lang="en-US" sz="1500" dirty="0"/>
              <a:t>Shift coverage: continues to be over budget due to on the job injuries </a:t>
            </a:r>
          </a:p>
          <a:p>
            <a:r>
              <a:rPr lang="en-US" sz="1500" dirty="0"/>
              <a:t>Overtime: with the increase in call volume our need to call members back has increased and will continue to.</a:t>
            </a:r>
          </a:p>
          <a:p>
            <a:endParaRPr lang="en-US" dirty="0"/>
          </a:p>
        </p:txBody>
      </p:sp>
    </p:spTree>
    <p:extLst>
      <p:ext uri="{BB962C8B-B14F-4D97-AF65-F5344CB8AC3E}">
        <p14:creationId xmlns:p14="http://schemas.microsoft.com/office/powerpoint/2010/main" val="64722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3632-9D66-4FA4-B001-B33426098B43}"/>
              </a:ext>
            </a:extLst>
          </p:cNvPr>
          <p:cNvSpPr>
            <a:spLocks noGrp="1"/>
          </p:cNvSpPr>
          <p:nvPr>
            <p:ph type="title"/>
          </p:nvPr>
        </p:nvSpPr>
        <p:spPr>
          <a:xfrm>
            <a:off x="1141413" y="609600"/>
            <a:ext cx="9905998" cy="457200"/>
          </a:xfrm>
        </p:spPr>
        <p:txBody>
          <a:bodyPr>
            <a:normAutofit fontScale="90000"/>
          </a:bodyPr>
          <a:lstStyle/>
          <a:p>
            <a:pPr algn="ctr"/>
            <a:r>
              <a:rPr lang="en-US" dirty="0"/>
              <a:t>Non Tax Funding fy21</a:t>
            </a:r>
          </a:p>
        </p:txBody>
      </p:sp>
      <p:sp>
        <p:nvSpPr>
          <p:cNvPr id="3" name="Content Placeholder 2">
            <a:extLst>
              <a:ext uri="{FF2B5EF4-FFF2-40B4-BE49-F238E27FC236}">
                <a16:creationId xmlns:a16="http://schemas.microsoft.com/office/drawing/2014/main" id="{43894E2D-A7F0-406D-86E9-6A1B6B4C9F02}"/>
              </a:ext>
            </a:extLst>
          </p:cNvPr>
          <p:cNvSpPr>
            <a:spLocks noGrp="1"/>
          </p:cNvSpPr>
          <p:nvPr>
            <p:ph idx="1"/>
          </p:nvPr>
        </p:nvSpPr>
        <p:spPr>
          <a:xfrm>
            <a:off x="1141413" y="1191237"/>
            <a:ext cx="9905998" cy="4599963"/>
          </a:xfrm>
        </p:spPr>
        <p:txBody>
          <a:bodyPr>
            <a:normAutofit/>
          </a:bodyPr>
          <a:lstStyle/>
          <a:p>
            <a:r>
              <a:rPr lang="en-US" sz="1600" dirty="0"/>
              <a:t>Ambulance revenue receipts: Increase of 62% over last year with a projected increase of $200,000. Bringing Ambulance revenue to approx. $500,000</a:t>
            </a:r>
          </a:p>
          <a:p>
            <a:r>
              <a:rPr lang="en-US" sz="1600" dirty="0"/>
              <a:t>Construction plan review/inspections/permits: With the increase in construction in town the revenue generated from these items have increased to approx. $10,000.</a:t>
            </a:r>
          </a:p>
          <a:p>
            <a:r>
              <a:rPr lang="en-US" sz="1600" dirty="0"/>
              <a:t>Inspections and permits: </a:t>
            </a:r>
          </a:p>
          <a:p>
            <a:pPr marL="0" indent="0">
              <a:buNone/>
            </a:pPr>
            <a:r>
              <a:rPr lang="en-US" sz="1600" dirty="0"/>
              <a:t>  	New construction inspections			smoke &amp; Carbon Monoxide detector inspections</a:t>
            </a:r>
          </a:p>
          <a:p>
            <a:pPr marL="0" indent="0">
              <a:buNone/>
            </a:pPr>
            <a:r>
              <a:rPr lang="en-US" sz="1600" dirty="0"/>
              <a:t>	Sprinkler installation inspections			sprinkler testing</a:t>
            </a:r>
          </a:p>
          <a:p>
            <a:pPr marL="0" indent="0">
              <a:buNone/>
            </a:pPr>
            <a:r>
              <a:rPr lang="en-US" sz="1600" dirty="0"/>
              <a:t>	oil burner installations					oil tank removals</a:t>
            </a:r>
          </a:p>
          <a:p>
            <a:pPr marL="0" indent="0">
              <a:buNone/>
            </a:pPr>
            <a:r>
              <a:rPr lang="en-US" sz="1600" dirty="0"/>
              <a:t>	fuel storage permits						propane storage permits</a:t>
            </a:r>
          </a:p>
          <a:p>
            <a:pPr marL="0" indent="0">
              <a:buNone/>
            </a:pPr>
            <a:r>
              <a:rPr lang="en-US" sz="1600" dirty="0"/>
              <a:t>	blasting permits						burning permits</a:t>
            </a:r>
          </a:p>
        </p:txBody>
      </p:sp>
    </p:spTree>
    <p:extLst>
      <p:ext uri="{BB962C8B-B14F-4D97-AF65-F5344CB8AC3E}">
        <p14:creationId xmlns:p14="http://schemas.microsoft.com/office/powerpoint/2010/main" val="1254730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80DE-A378-48DA-9BF6-D707E4149143}"/>
              </a:ext>
            </a:extLst>
          </p:cNvPr>
          <p:cNvSpPr>
            <a:spLocks noGrp="1"/>
          </p:cNvSpPr>
          <p:nvPr>
            <p:ph type="title"/>
          </p:nvPr>
        </p:nvSpPr>
        <p:spPr>
          <a:xfrm>
            <a:off x="1141413" y="609600"/>
            <a:ext cx="9905998" cy="457200"/>
          </a:xfrm>
        </p:spPr>
        <p:txBody>
          <a:bodyPr>
            <a:normAutofit fontScale="90000"/>
          </a:bodyPr>
          <a:lstStyle/>
          <a:p>
            <a:pPr algn="ctr"/>
            <a:r>
              <a:rPr lang="en-US" dirty="0"/>
              <a:t>Equipment Detail/capital replacement</a:t>
            </a:r>
          </a:p>
        </p:txBody>
      </p:sp>
      <p:sp>
        <p:nvSpPr>
          <p:cNvPr id="3" name="Content Placeholder 2">
            <a:extLst>
              <a:ext uri="{FF2B5EF4-FFF2-40B4-BE49-F238E27FC236}">
                <a16:creationId xmlns:a16="http://schemas.microsoft.com/office/drawing/2014/main" id="{4D43AE71-BB34-443F-A062-7846EBEE2BE4}"/>
              </a:ext>
            </a:extLst>
          </p:cNvPr>
          <p:cNvSpPr>
            <a:spLocks noGrp="1"/>
          </p:cNvSpPr>
          <p:nvPr>
            <p:ph idx="1"/>
          </p:nvPr>
        </p:nvSpPr>
        <p:spPr>
          <a:xfrm>
            <a:off x="1141413" y="1510018"/>
            <a:ext cx="9905998" cy="4281182"/>
          </a:xfrm>
        </p:spPr>
        <p:txBody>
          <a:bodyPr>
            <a:normAutofit lnSpcReduction="10000"/>
          </a:bodyPr>
          <a:lstStyle/>
          <a:p>
            <a:pPr marL="0" indent="0">
              <a:buNone/>
            </a:pPr>
            <a:r>
              <a:rPr lang="en-US" sz="1800" dirty="0"/>
              <a:t>Equipment replacement fy21:</a:t>
            </a:r>
          </a:p>
          <a:p>
            <a:r>
              <a:rPr lang="en-US" sz="1800" b="1" u="sng" dirty="0"/>
              <a:t>Scott Air Pack Bottles: </a:t>
            </a:r>
            <a:r>
              <a:rPr lang="en-US" sz="1800" dirty="0"/>
              <a:t>Year 2 of our replacement plan calls for the replacement of 12 bottles that expire in October of 2020							$12,000</a:t>
            </a:r>
          </a:p>
          <a:p>
            <a:r>
              <a:rPr lang="en-US" sz="1800" b="1" u="sng" dirty="0"/>
              <a:t>Firefighters Turnout Gear: </a:t>
            </a:r>
            <a:r>
              <a:rPr lang="en-US" sz="1800" dirty="0"/>
              <a:t>Year 2 of our replacement plan calls for the replacement of 13 sets of turnout gear to meet osha standards		$36,725</a:t>
            </a:r>
          </a:p>
          <a:p>
            <a:r>
              <a:rPr lang="en-US" sz="1800" b="1" u="sng" dirty="0"/>
              <a:t>Large Diameter hose:</a:t>
            </a:r>
            <a:r>
              <a:rPr lang="en-US" sz="1800" dirty="0"/>
              <a:t> As with other equipment fire hose has an expiration date of 15 years, this hose being replaced is from 2005.						$15,000</a:t>
            </a:r>
          </a:p>
          <a:p>
            <a:pPr marL="0" indent="0">
              <a:buNone/>
            </a:pPr>
            <a:endParaRPr lang="en-US" sz="1800" dirty="0"/>
          </a:p>
          <a:p>
            <a:pPr marL="0" indent="0">
              <a:buNone/>
            </a:pPr>
            <a:r>
              <a:rPr lang="en-US" sz="1800" dirty="0"/>
              <a:t>Because of grant funding we are able to take off the $35,000 scheduled for next fiscal year to replace our gas meters.</a:t>
            </a:r>
          </a:p>
          <a:p>
            <a:pPr marL="0" indent="0">
              <a:buNone/>
            </a:pPr>
            <a:r>
              <a:rPr lang="en-US" sz="1800" dirty="0"/>
              <a:t>Next fiscal year our A1 (ambulance) is scheduled to be replaced as well as our Car 2.</a:t>
            </a:r>
          </a:p>
          <a:p>
            <a:pPr marL="0" indent="0">
              <a:buNone/>
            </a:pPr>
            <a:r>
              <a:rPr lang="en-US" sz="1800" dirty="0"/>
              <a:t>A1-$325,000				car2-$60,000</a:t>
            </a:r>
          </a:p>
          <a:p>
            <a:endParaRPr lang="en-US" dirty="0"/>
          </a:p>
        </p:txBody>
      </p:sp>
    </p:spTree>
    <p:extLst>
      <p:ext uri="{BB962C8B-B14F-4D97-AF65-F5344CB8AC3E}">
        <p14:creationId xmlns:p14="http://schemas.microsoft.com/office/powerpoint/2010/main" val="1670978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81D25-29F9-4291-94AA-4CD29B57BEB8}"/>
              </a:ext>
            </a:extLst>
          </p:cNvPr>
          <p:cNvSpPr>
            <a:spLocks noGrp="1"/>
          </p:cNvSpPr>
          <p:nvPr>
            <p:ph type="title"/>
          </p:nvPr>
        </p:nvSpPr>
        <p:spPr/>
        <p:txBody>
          <a:bodyPr/>
          <a:lstStyle/>
          <a:p>
            <a:pPr algn="ctr"/>
            <a:r>
              <a:rPr lang="en-US" dirty="0"/>
              <a:t>Thank you &amp; questions?</a:t>
            </a:r>
          </a:p>
        </p:txBody>
      </p:sp>
    </p:spTree>
    <p:extLst>
      <p:ext uri="{BB962C8B-B14F-4D97-AF65-F5344CB8AC3E}">
        <p14:creationId xmlns:p14="http://schemas.microsoft.com/office/powerpoint/2010/main" val="1270928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4536-3B32-4980-B0EA-CDFAEF7128EF}"/>
              </a:ext>
            </a:extLst>
          </p:cNvPr>
          <p:cNvSpPr>
            <a:spLocks noGrp="1"/>
          </p:cNvSpPr>
          <p:nvPr>
            <p:ph type="title"/>
          </p:nvPr>
        </p:nvSpPr>
        <p:spPr>
          <a:xfrm>
            <a:off x="643192" y="609600"/>
            <a:ext cx="4943876" cy="875251"/>
          </a:xfrm>
        </p:spPr>
        <p:txBody>
          <a:bodyPr>
            <a:normAutofit/>
          </a:bodyPr>
          <a:lstStyle/>
          <a:p>
            <a:r>
              <a:rPr lang="en-US" sz="2800" dirty="0"/>
              <a:t>Department Function</a:t>
            </a:r>
          </a:p>
        </p:txBody>
      </p:sp>
      <p:sp>
        <p:nvSpPr>
          <p:cNvPr id="3" name="Content Placeholder 2">
            <a:extLst>
              <a:ext uri="{FF2B5EF4-FFF2-40B4-BE49-F238E27FC236}">
                <a16:creationId xmlns:a16="http://schemas.microsoft.com/office/drawing/2014/main" id="{D8DC5526-FCFC-49F6-9076-AA6A5ABF961C}"/>
              </a:ext>
            </a:extLst>
          </p:cNvPr>
          <p:cNvSpPr>
            <a:spLocks noGrp="1"/>
          </p:cNvSpPr>
          <p:nvPr>
            <p:ph idx="1"/>
          </p:nvPr>
        </p:nvSpPr>
        <p:spPr>
          <a:xfrm>
            <a:off x="351056" y="1350628"/>
            <a:ext cx="5719540" cy="4897772"/>
          </a:xfrm>
        </p:spPr>
        <p:txBody>
          <a:bodyPr anchor="t">
            <a:normAutofit/>
          </a:bodyPr>
          <a:lstStyle/>
          <a:p>
            <a:pPr marL="0" marR="0" indent="0">
              <a:spcBef>
                <a:spcPts val="0"/>
              </a:spcBef>
              <a:spcAft>
                <a:spcPts val="0"/>
              </a:spcAft>
              <a:buNone/>
            </a:pPr>
            <a:r>
              <a:rPr lang="en-US" sz="1800" dirty="0">
                <a:effectLst/>
                <a:latin typeface="Times New Roman" panose="02020603050405020304" pitchFamily="18" charset="0"/>
                <a:ea typeface="MS Mincho" panose="02020609040205080304" pitchFamily="49" charset="-128"/>
                <a:cs typeface="Times New Roman" panose="02020603050405020304" pitchFamily="18" charset="0"/>
              </a:rPr>
              <a:t>The purpose of the Millis Fire/Rescue Department is to respond to all emergency and non-emergency calls for service from the residents of Millis and neighboring communities.</a:t>
            </a:r>
          </a:p>
          <a:p>
            <a:pPr marL="0" marR="0" indent="0">
              <a:spcBef>
                <a:spcPts val="0"/>
              </a:spcBef>
              <a:spcAft>
                <a:spcPts val="0"/>
              </a:spcAft>
              <a:buNone/>
            </a:pP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MS Mincho" panose="02020609040205080304" pitchFamily="49" charset="-128"/>
                <a:cs typeface="Times New Roman" panose="02020603050405020304" pitchFamily="18" charset="0"/>
              </a:rPr>
              <a:t>Calls for service:</a:t>
            </a:r>
          </a:p>
          <a:p>
            <a:pPr marL="0" marR="0" indent="0">
              <a:spcBef>
                <a:spcPts val="0"/>
              </a:spcBef>
              <a:spcAft>
                <a:spcPts val="0"/>
              </a:spcAft>
              <a:buNone/>
            </a:pP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MS Mincho" panose="02020609040205080304" pitchFamily="49" charset="-128"/>
                <a:cs typeface="Times New Roman" panose="02020603050405020304" pitchFamily="18" charset="0"/>
              </a:rPr>
              <a:t>Fires				                 Medical Emergencies</a:t>
            </a:r>
          </a:p>
          <a:p>
            <a:pPr marL="0" marR="0">
              <a:spcBef>
                <a:spcPts val="0"/>
              </a:spcBef>
              <a:spcAft>
                <a:spcPts val="0"/>
              </a:spcAft>
            </a:pPr>
            <a:r>
              <a:rPr lang="en-US" sz="1800" dirty="0">
                <a:effectLst/>
                <a:latin typeface="Times New Roman" panose="02020603050405020304" pitchFamily="18" charset="0"/>
                <a:ea typeface="MS Mincho" panose="02020609040205080304" pitchFamily="49" charset="-128"/>
                <a:cs typeface="Times New Roman" panose="02020603050405020304" pitchFamily="18" charset="0"/>
              </a:rPr>
              <a:t>Motor Vehicle Accidents     Hazardous Materials</a:t>
            </a:r>
          </a:p>
          <a:p>
            <a:pPr marL="0" marR="0">
              <a:spcBef>
                <a:spcPts val="0"/>
              </a:spcBef>
              <a:spcAft>
                <a:spcPts val="0"/>
              </a:spcAft>
            </a:pPr>
            <a:r>
              <a:rPr lang="en-US" sz="1800" dirty="0">
                <a:effectLst/>
                <a:latin typeface="Times New Roman" panose="02020603050405020304" pitchFamily="18" charset="0"/>
                <a:ea typeface="MS Mincho" panose="02020609040205080304" pitchFamily="49" charset="-128"/>
                <a:cs typeface="Times New Roman" panose="02020603050405020304" pitchFamily="18" charset="0"/>
              </a:rPr>
              <a:t>Weather Related Emergencies</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MS Mincho" panose="02020609040205080304" pitchFamily="49" charset="-128"/>
                <a:cs typeface="Times New Roman" panose="02020603050405020304" pitchFamily="18" charset="0"/>
              </a:rPr>
              <a:t>Carbon Monoxide Emergencies	          Brush Fires</a:t>
            </a:r>
          </a:p>
          <a:p>
            <a:pPr marL="0" marR="0">
              <a:spcBef>
                <a:spcPts val="0"/>
              </a:spcBef>
              <a:spcAft>
                <a:spcPts val="0"/>
              </a:spcAft>
            </a:pPr>
            <a:r>
              <a:rPr lang="en-US" sz="1800" dirty="0">
                <a:effectLst/>
                <a:latin typeface="Times New Roman" panose="02020603050405020304" pitchFamily="18" charset="0"/>
                <a:ea typeface="MS Mincho" panose="02020609040205080304" pitchFamily="49" charset="-128"/>
                <a:cs typeface="Times New Roman" panose="02020603050405020304" pitchFamily="18" charset="0"/>
              </a:rPr>
              <a:t>Ice/Water Rescues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dirty="0">
                <a:effectLst/>
                <a:latin typeface="Times New Roman" panose="02020603050405020304" pitchFamily="18" charset="0"/>
                <a:ea typeface="MS Mincho" panose="02020609040205080304" pitchFamily="49" charset="-128"/>
                <a:cs typeface="Times New Roman" panose="02020603050405020304" pitchFamily="18" charset="0"/>
              </a:rPr>
              <a:t>Gas Emergencies</a:t>
            </a:r>
          </a:p>
          <a:p>
            <a:pPr marL="0" marR="0">
              <a:spcBef>
                <a:spcPts val="0"/>
              </a:spcBef>
              <a:spcAft>
                <a:spcPts val="0"/>
              </a:spcAft>
            </a:pPr>
            <a:r>
              <a:rPr lang="en-US" sz="1800" dirty="0">
                <a:effectLst/>
                <a:latin typeface="Times New Roman" panose="02020603050405020304" pitchFamily="18" charset="0"/>
                <a:ea typeface="MS Mincho" panose="02020609040205080304" pitchFamily="49" charset="-128"/>
                <a:cs typeface="Times New Roman" panose="02020603050405020304" pitchFamily="18" charset="0"/>
              </a:rPr>
              <a:t>Missing Persons		                 Floods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MS Mincho" panose="02020609040205080304" pitchFamily="49" charset="-128"/>
                <a:cs typeface="Times New Roman" panose="02020603050405020304" pitchFamily="18" charset="0"/>
              </a:rPr>
              <a:t>Mutual Aid Fire/Medicals	 Technical Rescues</a:t>
            </a:r>
          </a:p>
          <a:p>
            <a:pPr marL="0" marR="0">
              <a:spcBef>
                <a:spcPts val="0"/>
              </a:spcBef>
              <a:spcAft>
                <a:spcPts val="0"/>
              </a:spcAft>
            </a:pPr>
            <a:r>
              <a:rPr lang="en-US" sz="1800" dirty="0">
                <a:effectLst/>
                <a:latin typeface="Times New Roman" panose="02020603050405020304" pitchFamily="18" charset="0"/>
                <a:ea typeface="MS Mincho" panose="02020609040205080304" pitchFamily="49" charset="-128"/>
                <a:cs typeface="Times New Roman" panose="02020603050405020304" pitchFamily="18" charset="0"/>
              </a:rPr>
              <a:t>Inspections                               Building Plan Review</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MS Mincho" panose="02020609040205080304" pitchFamily="49" charset="-128"/>
                <a:cs typeface="Times New Roman" panose="02020603050405020304" pitchFamily="18" charset="0"/>
              </a:rPr>
              <a:t>Code Compliance		         Public Education			Permitting</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800" dirty="0"/>
          </a:p>
        </p:txBody>
      </p:sp>
      <p:pic>
        <p:nvPicPr>
          <p:cNvPr id="5" name="Picture 4" descr="A fire truck&#10;&#10;Description automatically generated">
            <a:extLst>
              <a:ext uri="{FF2B5EF4-FFF2-40B4-BE49-F238E27FC236}">
                <a16:creationId xmlns:a16="http://schemas.microsoft.com/office/drawing/2014/main" id="{59917F53-6DEE-4D39-918A-17790F6D959F}"/>
              </a:ext>
            </a:extLst>
          </p:cNvPr>
          <p:cNvPicPr>
            <a:picLocks noChangeAspect="1"/>
          </p:cNvPicPr>
          <p:nvPr/>
        </p:nvPicPr>
        <p:blipFill>
          <a:blip r:embed="rId3"/>
          <a:stretch>
            <a:fillRect/>
          </a:stretch>
        </p:blipFill>
        <p:spPr>
          <a:xfrm>
            <a:off x="6121405" y="645106"/>
            <a:ext cx="3935810"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439794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ED9B9-BA0A-4744-993C-F8074182835F}"/>
              </a:ext>
            </a:extLst>
          </p:cNvPr>
          <p:cNvSpPr>
            <a:spLocks noGrp="1"/>
          </p:cNvSpPr>
          <p:nvPr>
            <p:ph type="title"/>
          </p:nvPr>
        </p:nvSpPr>
        <p:spPr>
          <a:xfrm>
            <a:off x="1141413" y="285226"/>
            <a:ext cx="9905998" cy="906011"/>
          </a:xfrm>
        </p:spPr>
        <p:txBody>
          <a:bodyPr>
            <a:normAutofit/>
          </a:bodyPr>
          <a:lstStyle/>
          <a:p>
            <a:pPr algn="ctr"/>
            <a:r>
              <a:rPr lang="en-US" sz="3600" dirty="0"/>
              <a:t>Staffing</a:t>
            </a:r>
          </a:p>
        </p:txBody>
      </p:sp>
      <p:sp>
        <p:nvSpPr>
          <p:cNvPr id="3" name="Content Placeholder 2">
            <a:extLst>
              <a:ext uri="{FF2B5EF4-FFF2-40B4-BE49-F238E27FC236}">
                <a16:creationId xmlns:a16="http://schemas.microsoft.com/office/drawing/2014/main" id="{E2D8778F-B405-4516-881C-51996F121FCD}"/>
              </a:ext>
            </a:extLst>
          </p:cNvPr>
          <p:cNvSpPr>
            <a:spLocks noGrp="1"/>
          </p:cNvSpPr>
          <p:nvPr>
            <p:ph idx="1"/>
          </p:nvPr>
        </p:nvSpPr>
        <p:spPr>
          <a:xfrm>
            <a:off x="318782" y="1191237"/>
            <a:ext cx="11635530" cy="5150840"/>
          </a:xfrm>
        </p:spPr>
        <p:txBody>
          <a:bodyPr>
            <a:normAutofit/>
          </a:bodyPr>
          <a:lstStyle/>
          <a:p>
            <a:pPr marL="0" marR="0">
              <a:spcBef>
                <a:spcPts val="0"/>
              </a:spcBef>
              <a:spcAft>
                <a:spcPts val="0"/>
              </a:spcAft>
            </a:pPr>
            <a:r>
              <a:rPr lang="en-US" dirty="0">
                <a:effectLst/>
                <a:latin typeface="Times New Roman" panose="02020603050405020304" pitchFamily="18" charset="0"/>
                <a:ea typeface="MS Mincho" panose="02020609040205080304" pitchFamily="49" charset="-128"/>
                <a:cs typeface="Times New Roman" panose="02020603050405020304" pitchFamily="18" charset="0"/>
              </a:rPr>
              <a:t>1 Fulltime Fire Chief	                        1 On Call Deputy Chief		         4 Fulltime Lieutenants</a:t>
            </a:r>
          </a:p>
          <a:p>
            <a:pPr marL="0" marR="0" indent="0">
              <a:spcBef>
                <a:spcPts val="0"/>
              </a:spcBef>
              <a:spcAft>
                <a:spcPts val="0"/>
              </a:spcAft>
              <a:buNone/>
            </a:pPr>
            <a:r>
              <a:rPr lang="en-US"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dirty="0">
                <a:effectLst/>
                <a:latin typeface="Times New Roman" panose="02020603050405020304" pitchFamily="18" charset="0"/>
                <a:ea typeface="MS Mincho" panose="02020609040205080304" pitchFamily="49" charset="-128"/>
                <a:cs typeface="Times New Roman" panose="02020603050405020304" pitchFamily="18" charset="0"/>
              </a:rPr>
              <a:t>12 Fulltime Firefighter/EMT’s		                                                     14 On Call Firefighter/EMT’s</a:t>
            </a:r>
          </a:p>
          <a:p>
            <a:pPr marL="0" marR="0" indent="0">
              <a:spcBef>
                <a:spcPts val="0"/>
              </a:spcBef>
              <a:spcAft>
                <a:spcPts val="0"/>
              </a:spcAft>
              <a:buNone/>
            </a:pP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b="1" dirty="0">
                <a:effectLst/>
                <a:latin typeface="Times New Roman" panose="02020603050405020304" pitchFamily="18" charset="0"/>
                <a:ea typeface="MS Mincho" panose="02020609040205080304" pitchFamily="49" charset="-128"/>
                <a:cs typeface="Times New Roman" panose="02020603050405020304" pitchFamily="18" charset="0"/>
              </a:rPr>
              <a:t>Fire Chief:</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 	Monday-Friday 8am- 4pm          Responds to calls as needed 24hrs/day, 365 days/yr.</a:t>
            </a:r>
          </a:p>
          <a:p>
            <a:pPr marL="0" marR="0">
              <a:spcBef>
                <a:spcPts val="0"/>
              </a:spcBef>
              <a:spcAft>
                <a:spcPts val="0"/>
              </a:spcAft>
            </a:pP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b="1" dirty="0">
                <a:effectLst/>
                <a:latin typeface="Times New Roman" panose="02020603050405020304" pitchFamily="18" charset="0"/>
                <a:ea typeface="MS Mincho" panose="02020609040205080304" pitchFamily="49" charset="-128"/>
                <a:cs typeface="Times New Roman" panose="02020603050405020304" pitchFamily="18" charset="0"/>
              </a:rPr>
              <a:t>On Call Deputy Chief:</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 Responds to emergencies as needed, coordinates trainings</a:t>
            </a:r>
          </a:p>
          <a:p>
            <a:pPr marL="0" marR="0" indent="0">
              <a:spcBef>
                <a:spcPts val="0"/>
              </a:spcBef>
              <a:spcAft>
                <a:spcPts val="0"/>
              </a:spcAft>
              <a:buNone/>
            </a:pP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b="1" dirty="0">
                <a:effectLst/>
                <a:latin typeface="Times New Roman" panose="02020603050405020304" pitchFamily="18" charset="0"/>
                <a:ea typeface="MS Mincho" panose="02020609040205080304" pitchFamily="49" charset="-128"/>
                <a:cs typeface="Times New Roman" panose="02020603050405020304" pitchFamily="18" charset="0"/>
              </a:rPr>
              <a:t>Full Time Members:</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	Work a 4-group system, groups consist of 1 Lieutenant and 2 FF/EMT’s</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dirty="0">
                <a:effectLst/>
                <a:latin typeface="Times New Roman" panose="02020603050405020304" pitchFamily="18" charset="0"/>
                <a:ea typeface="MS Mincho" panose="02020609040205080304" pitchFamily="49" charset="-128"/>
                <a:cs typeface="Times New Roman" panose="02020603050405020304" pitchFamily="18" charset="0"/>
              </a:rPr>
              <a:t>Groups work a 24hr shift on/ 24hrs off/24 hrs. on/96hrs off.</a:t>
            </a:r>
          </a:p>
          <a:p>
            <a:pPr marL="0" marR="0" indent="0">
              <a:spcBef>
                <a:spcPts val="0"/>
              </a:spcBef>
              <a:spcAft>
                <a:spcPts val="0"/>
              </a:spcAft>
              <a:buNone/>
            </a:pPr>
            <a:endParaRPr lang="en-US"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b="1" dirty="0">
                <a:effectLst/>
                <a:latin typeface="Times New Roman" panose="02020603050405020304" pitchFamily="18" charset="0"/>
                <a:ea typeface="MS Mincho" panose="02020609040205080304" pitchFamily="49" charset="-128"/>
                <a:cs typeface="Times New Roman" panose="02020603050405020304" pitchFamily="18" charset="0"/>
              </a:rPr>
              <a:t>On Call Members:</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	Are assigned to a Group that follows the fulltime shift schedule and are responsible to cover from 6pm-6am. Additionally they must attend department trainings and meetings. Many on call members cover shifts for fulltime members when they are out.</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275527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12BF96-84E0-42B4-8CFF-8C2FA7881AD3}"/>
              </a:ext>
            </a:extLst>
          </p:cNvPr>
          <p:cNvSpPr>
            <a:spLocks noGrp="1"/>
          </p:cNvSpPr>
          <p:nvPr>
            <p:ph type="title"/>
          </p:nvPr>
        </p:nvSpPr>
        <p:spPr>
          <a:xfrm>
            <a:off x="4160939" y="4026743"/>
            <a:ext cx="7734649" cy="808061"/>
          </a:xfrm>
        </p:spPr>
        <p:txBody>
          <a:bodyPr vert="horz" lIns="91440" tIns="45720" rIns="91440" bIns="45720" rtlCol="0" anchor="b">
            <a:normAutofit/>
          </a:bodyPr>
          <a:lstStyle/>
          <a:p>
            <a:r>
              <a:rPr lang="en-US" sz="3600" dirty="0">
                <a:effectLst>
                  <a:glow rad="38100">
                    <a:schemeClr val="bg1">
                      <a:lumMod val="65000"/>
                      <a:lumOff val="35000"/>
                      <a:alpha val="50000"/>
                    </a:schemeClr>
                  </a:glow>
                  <a:outerShdw blurRad="28575" dist="31750" dir="13200000" algn="tl" rotWithShape="0">
                    <a:srgbClr val="000000">
                      <a:alpha val="25000"/>
                    </a:srgbClr>
                  </a:outerShdw>
                </a:effectLst>
              </a:rPr>
              <a:t>Programs and sub-programs</a:t>
            </a:r>
          </a:p>
        </p:txBody>
      </p:sp>
      <p:sp>
        <p:nvSpPr>
          <p:cNvPr id="3" name="Content Placeholder 2">
            <a:extLst>
              <a:ext uri="{FF2B5EF4-FFF2-40B4-BE49-F238E27FC236}">
                <a16:creationId xmlns:a16="http://schemas.microsoft.com/office/drawing/2014/main" id="{90D2926B-953F-442E-BA99-6A9F2E178332}"/>
              </a:ext>
            </a:extLst>
          </p:cNvPr>
          <p:cNvSpPr>
            <a:spLocks noGrp="1"/>
          </p:cNvSpPr>
          <p:nvPr>
            <p:ph idx="1"/>
          </p:nvPr>
        </p:nvSpPr>
        <p:spPr>
          <a:xfrm>
            <a:off x="4553372" y="4834804"/>
            <a:ext cx="5873862" cy="1826055"/>
          </a:xfrm>
        </p:spPr>
        <p:txBody>
          <a:bodyPr vert="horz" lIns="91440" tIns="45720" rIns="91440" bIns="45720" rtlCol="0" anchor="t">
            <a:normAutofit lnSpcReduction="10000"/>
          </a:bodyPr>
          <a:lstStyle/>
          <a:p>
            <a:pPr marL="0" indent="0">
              <a:buNone/>
            </a:pPr>
            <a:r>
              <a:rPr lang="en-US" sz="2100" dirty="0">
                <a:gradFill flip="none" rotWithShape="1">
                  <a:gsLst>
                    <a:gs pos="0">
                      <a:schemeClr val="tx1"/>
                    </a:gs>
                    <a:gs pos="100000">
                      <a:schemeClr val="tx1">
                        <a:lumMod val="75000"/>
                      </a:schemeClr>
                    </a:gs>
                  </a:gsLst>
                  <a:lin ang="5400000" scaled="0"/>
                  <a:tileRect/>
                </a:gradFill>
              </a:rPr>
              <a:t>Structural Firefighting</a:t>
            </a:r>
          </a:p>
          <a:p>
            <a:pPr marL="0" indent="0">
              <a:buNone/>
            </a:pPr>
            <a:r>
              <a:rPr lang="en-US" sz="2100" dirty="0">
                <a:gradFill flip="none" rotWithShape="1">
                  <a:gsLst>
                    <a:gs pos="0">
                      <a:schemeClr val="tx1"/>
                    </a:gs>
                    <a:gs pos="100000">
                      <a:schemeClr val="tx1">
                        <a:lumMod val="75000"/>
                      </a:schemeClr>
                    </a:gs>
                  </a:gsLst>
                  <a:lin ang="5400000" scaled="0"/>
                  <a:tileRect/>
                </a:gradFill>
              </a:rPr>
              <a:t>Emergency Medical Services ALS &amp; BLS</a:t>
            </a:r>
          </a:p>
          <a:p>
            <a:pPr marL="0" indent="0">
              <a:buNone/>
            </a:pPr>
            <a:r>
              <a:rPr lang="en-US" sz="2100" dirty="0">
                <a:gradFill flip="none" rotWithShape="1">
                  <a:gsLst>
                    <a:gs pos="0">
                      <a:schemeClr val="tx1"/>
                    </a:gs>
                    <a:gs pos="100000">
                      <a:schemeClr val="tx1">
                        <a:lumMod val="75000"/>
                      </a:schemeClr>
                    </a:gs>
                  </a:gsLst>
                  <a:lin ang="5400000" scaled="0"/>
                  <a:tileRect/>
                </a:gradFill>
              </a:rPr>
              <a:t>Fire Prevention &amp; Code Compliance</a:t>
            </a:r>
          </a:p>
          <a:p>
            <a:pPr marL="0" indent="0">
              <a:buNone/>
            </a:pPr>
            <a:r>
              <a:rPr lang="en-US" sz="2100" dirty="0">
                <a:gradFill flip="none" rotWithShape="1">
                  <a:gsLst>
                    <a:gs pos="0">
                      <a:schemeClr val="tx1"/>
                    </a:gs>
                    <a:gs pos="100000">
                      <a:schemeClr val="tx1">
                        <a:lumMod val="75000"/>
                      </a:schemeClr>
                    </a:gs>
                  </a:gsLst>
                  <a:lin ang="5400000" scaled="0"/>
                  <a:tileRect/>
                </a:gradFill>
              </a:rPr>
              <a:t>Fire &amp; Public Education CPR/First Aid</a:t>
            </a:r>
          </a:p>
          <a:p>
            <a:pPr marL="0" indent="0">
              <a:buNone/>
            </a:pPr>
            <a:endParaRPr lang="en-US" sz="2100" dirty="0">
              <a:gradFill flip="none" rotWithShape="1">
                <a:gsLst>
                  <a:gs pos="0">
                    <a:schemeClr val="tx1"/>
                  </a:gs>
                  <a:gs pos="100000">
                    <a:schemeClr val="tx1">
                      <a:lumMod val="75000"/>
                    </a:schemeClr>
                  </a:gs>
                </a:gsLst>
                <a:lin ang="5400000" scaled="0"/>
                <a:tileRect/>
              </a:gradFill>
            </a:endParaRPr>
          </a:p>
        </p:txBody>
      </p:sp>
      <p:sp>
        <p:nvSpPr>
          <p:cNvPr id="15" name="Freeform: Shape 14">
            <a:extLst>
              <a:ext uri="{FF2B5EF4-FFF2-40B4-BE49-F238E27FC236}">
                <a16:creationId xmlns:a16="http://schemas.microsoft.com/office/drawing/2014/main" id="{A2B85940-9F99-4F36-BC8A-F83B0BCBD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3467"/>
            <a:ext cx="4060371" cy="2738453"/>
          </a:xfrm>
          <a:custGeom>
            <a:avLst/>
            <a:gdLst>
              <a:gd name="connsiteX0" fmla="*/ 0 w 4060371"/>
              <a:gd name="connsiteY0" fmla="*/ 0 h 2738453"/>
              <a:gd name="connsiteX1" fmla="*/ 3917369 w 4060371"/>
              <a:gd name="connsiteY1" fmla="*/ 0 h 2738453"/>
              <a:gd name="connsiteX2" fmla="*/ 4060371 w 4060371"/>
              <a:gd name="connsiteY2" fmla="*/ 143002 h 2738453"/>
              <a:gd name="connsiteX3" fmla="*/ 4060371 w 4060371"/>
              <a:gd name="connsiteY3" fmla="*/ 2595451 h 2738453"/>
              <a:gd name="connsiteX4" fmla="*/ 3917369 w 4060371"/>
              <a:gd name="connsiteY4" fmla="*/ 2738453 h 2738453"/>
              <a:gd name="connsiteX5" fmla="*/ 0 w 4060371"/>
              <a:gd name="connsiteY5" fmla="*/ 2738453 h 273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0371" h="2738453">
                <a:moveTo>
                  <a:pt x="0" y="0"/>
                </a:moveTo>
                <a:lnTo>
                  <a:pt x="3917369" y="0"/>
                </a:lnTo>
                <a:cubicBezTo>
                  <a:pt x="3996347" y="0"/>
                  <a:pt x="4060371" y="64024"/>
                  <a:pt x="4060371" y="143002"/>
                </a:cubicBezTo>
                <a:lnTo>
                  <a:pt x="4060371" y="2595451"/>
                </a:lnTo>
                <a:cubicBezTo>
                  <a:pt x="4060371" y="2674429"/>
                  <a:pt x="3996347" y="2738453"/>
                  <a:pt x="3917369" y="2738453"/>
                </a:cubicBezTo>
                <a:lnTo>
                  <a:pt x="0" y="2738453"/>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icture containing outdoor, road, person, transport&#10;&#10;Description automatically generated">
            <a:extLst>
              <a:ext uri="{FF2B5EF4-FFF2-40B4-BE49-F238E27FC236}">
                <a16:creationId xmlns:a16="http://schemas.microsoft.com/office/drawing/2014/main" id="{F493D7C4-B3E1-431A-9FCB-E0D211B76257}"/>
              </a:ext>
            </a:extLst>
          </p:cNvPr>
          <p:cNvPicPr>
            <a:picLocks noChangeAspect="1"/>
          </p:cNvPicPr>
          <p:nvPr/>
        </p:nvPicPr>
        <p:blipFill rotWithShape="1">
          <a:blip r:embed="rId3"/>
          <a:srcRect t="27007" r="3" b="26505"/>
          <a:stretch/>
        </p:blipFill>
        <p:spPr>
          <a:xfrm>
            <a:off x="1" y="805685"/>
            <a:ext cx="3894493" cy="2414016"/>
          </a:xfrm>
          <a:custGeom>
            <a:avLst/>
            <a:gdLst>
              <a:gd name="connsiteX0" fmla="*/ 0 w 3894493"/>
              <a:gd name="connsiteY0" fmla="*/ 0 h 2414016"/>
              <a:gd name="connsiteX1" fmla="*/ 3821590 w 3894493"/>
              <a:gd name="connsiteY1" fmla="*/ 0 h 2414016"/>
              <a:gd name="connsiteX2" fmla="*/ 3894493 w 3894493"/>
              <a:gd name="connsiteY2" fmla="*/ 72903 h 2414016"/>
              <a:gd name="connsiteX3" fmla="*/ 3894493 w 3894493"/>
              <a:gd name="connsiteY3" fmla="*/ 2341113 h 2414016"/>
              <a:gd name="connsiteX4" fmla="*/ 3821590 w 3894493"/>
              <a:gd name="connsiteY4" fmla="*/ 2414016 h 2414016"/>
              <a:gd name="connsiteX5" fmla="*/ 0 w 3894493"/>
              <a:gd name="connsiteY5" fmla="*/ 2414016 h 241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493" h="2414016">
                <a:moveTo>
                  <a:pt x="0" y="0"/>
                </a:moveTo>
                <a:lnTo>
                  <a:pt x="3821590" y="0"/>
                </a:lnTo>
                <a:cubicBezTo>
                  <a:pt x="3861853" y="0"/>
                  <a:pt x="3894493" y="32640"/>
                  <a:pt x="3894493" y="72903"/>
                </a:cubicBezTo>
                <a:lnTo>
                  <a:pt x="3894493" y="2341113"/>
                </a:lnTo>
                <a:cubicBezTo>
                  <a:pt x="3894493" y="2381376"/>
                  <a:pt x="3861853" y="2414016"/>
                  <a:pt x="3821590" y="2414016"/>
                </a:cubicBezTo>
                <a:lnTo>
                  <a:pt x="0" y="2414016"/>
                </a:lnTo>
                <a:close/>
              </a:path>
            </a:pathLst>
          </a:custGeom>
        </p:spPr>
      </p:pic>
      <p:sp>
        <p:nvSpPr>
          <p:cNvPr id="17" name="Freeform: Shape 16">
            <a:extLst>
              <a:ext uri="{FF2B5EF4-FFF2-40B4-BE49-F238E27FC236}">
                <a16:creationId xmlns:a16="http://schemas.microsoft.com/office/drawing/2014/main" id="{35B1BBDD-BDA4-4684-BEEC-8E7101BEA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3372" y="0"/>
            <a:ext cx="3712695" cy="3131604"/>
          </a:xfrm>
          <a:custGeom>
            <a:avLst/>
            <a:gdLst>
              <a:gd name="connsiteX0" fmla="*/ 0 w 3712695"/>
              <a:gd name="connsiteY0" fmla="*/ 0 h 3131604"/>
              <a:gd name="connsiteX1" fmla="*/ 3712695 w 3712695"/>
              <a:gd name="connsiteY1" fmla="*/ 0 h 3131604"/>
              <a:gd name="connsiteX2" fmla="*/ 3712695 w 3712695"/>
              <a:gd name="connsiteY2" fmla="*/ 2992145 h 3131604"/>
              <a:gd name="connsiteX3" fmla="*/ 3573236 w 3712695"/>
              <a:gd name="connsiteY3" fmla="*/ 3131604 h 3131604"/>
              <a:gd name="connsiteX4" fmla="*/ 139459 w 3712695"/>
              <a:gd name="connsiteY4" fmla="*/ 3131604 h 3131604"/>
              <a:gd name="connsiteX5" fmla="*/ 0 w 3712695"/>
              <a:gd name="connsiteY5" fmla="*/ 2992145 h 313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2695" h="3131604">
                <a:moveTo>
                  <a:pt x="0" y="0"/>
                </a:moveTo>
                <a:lnTo>
                  <a:pt x="3712695" y="0"/>
                </a:lnTo>
                <a:lnTo>
                  <a:pt x="3712695" y="2992145"/>
                </a:lnTo>
                <a:cubicBezTo>
                  <a:pt x="3712695" y="3069166"/>
                  <a:pt x="3650257" y="3131604"/>
                  <a:pt x="3573236" y="3131604"/>
                </a:cubicBezTo>
                <a:lnTo>
                  <a:pt x="139459" y="3131604"/>
                </a:lnTo>
                <a:cubicBezTo>
                  <a:pt x="62438" y="3131604"/>
                  <a:pt x="0" y="3069166"/>
                  <a:pt x="0" y="2992145"/>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icture containing indoor, table, food, sitting&#10;&#10;Description automatically generated">
            <a:extLst>
              <a:ext uri="{FF2B5EF4-FFF2-40B4-BE49-F238E27FC236}">
                <a16:creationId xmlns:a16="http://schemas.microsoft.com/office/drawing/2014/main" id="{964D16D2-A735-4E85-9EF6-7EE868D87735}"/>
              </a:ext>
            </a:extLst>
          </p:cNvPr>
          <p:cNvPicPr>
            <a:picLocks noChangeAspect="1"/>
          </p:cNvPicPr>
          <p:nvPr/>
        </p:nvPicPr>
        <p:blipFill rotWithShape="1">
          <a:blip r:embed="rId4"/>
          <a:srcRect l="12376" r="5434" b="-4"/>
          <a:stretch/>
        </p:blipFill>
        <p:spPr>
          <a:xfrm>
            <a:off x="4718079" y="3"/>
            <a:ext cx="3383280" cy="2943355"/>
          </a:xfrm>
          <a:custGeom>
            <a:avLst/>
            <a:gdLst>
              <a:gd name="connsiteX0" fmla="*/ 0 w 3383280"/>
              <a:gd name="connsiteY0" fmla="*/ 0 h 2943355"/>
              <a:gd name="connsiteX1" fmla="*/ 3383280 w 3383280"/>
              <a:gd name="connsiteY1" fmla="*/ 0 h 2943355"/>
              <a:gd name="connsiteX2" fmla="*/ 3383280 w 3383280"/>
              <a:gd name="connsiteY2" fmla="*/ 2835304 h 2943355"/>
              <a:gd name="connsiteX3" fmla="*/ 3275229 w 3383280"/>
              <a:gd name="connsiteY3" fmla="*/ 2943355 h 2943355"/>
              <a:gd name="connsiteX4" fmla="*/ 108051 w 3383280"/>
              <a:gd name="connsiteY4" fmla="*/ 2943355 h 2943355"/>
              <a:gd name="connsiteX5" fmla="*/ 0 w 3383280"/>
              <a:gd name="connsiteY5" fmla="*/ 2835304 h 294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3280" h="2943355">
                <a:moveTo>
                  <a:pt x="0" y="0"/>
                </a:moveTo>
                <a:lnTo>
                  <a:pt x="3383280" y="0"/>
                </a:lnTo>
                <a:lnTo>
                  <a:pt x="3383280" y="2835304"/>
                </a:lnTo>
                <a:cubicBezTo>
                  <a:pt x="3383280" y="2894979"/>
                  <a:pt x="3334904" y="2943355"/>
                  <a:pt x="3275229" y="2943355"/>
                </a:cubicBezTo>
                <a:lnTo>
                  <a:pt x="108051" y="2943355"/>
                </a:lnTo>
                <a:cubicBezTo>
                  <a:pt x="48376" y="2943355"/>
                  <a:pt x="0" y="2894979"/>
                  <a:pt x="0" y="2835304"/>
                </a:cubicBezTo>
                <a:close/>
              </a:path>
            </a:pathLst>
          </a:custGeom>
        </p:spPr>
      </p:pic>
      <p:sp>
        <p:nvSpPr>
          <p:cNvPr id="19" name="Rectangle: Rounded Corners 18">
            <a:extLst>
              <a:ext uri="{FF2B5EF4-FFF2-40B4-BE49-F238E27FC236}">
                <a16:creationId xmlns:a16="http://schemas.microsoft.com/office/drawing/2014/main" id="{54420D42-D668-4D84-9204-99408630E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440" y="3807643"/>
            <a:ext cx="3429000" cy="2556876"/>
          </a:xfrm>
          <a:prstGeom prst="roundRect">
            <a:avLst>
              <a:gd name="adj" fmla="val 5957"/>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rawing&#10;&#10;Description automatically generated">
            <a:extLst>
              <a:ext uri="{FF2B5EF4-FFF2-40B4-BE49-F238E27FC236}">
                <a16:creationId xmlns:a16="http://schemas.microsoft.com/office/drawing/2014/main" id="{C8204EF6-C97F-479D-99A2-1C2FAD7C553D}"/>
              </a:ext>
            </a:extLst>
          </p:cNvPr>
          <p:cNvPicPr>
            <a:picLocks noChangeAspect="1"/>
          </p:cNvPicPr>
          <p:nvPr/>
        </p:nvPicPr>
        <p:blipFill rotWithShape="1">
          <a:blip r:embed="rId5"/>
          <a:srcRect t="518" r="1" b="3515"/>
          <a:stretch/>
        </p:blipFill>
        <p:spPr>
          <a:xfrm>
            <a:off x="792032" y="3970513"/>
            <a:ext cx="3099816" cy="2231136"/>
          </a:xfrm>
          <a:custGeom>
            <a:avLst/>
            <a:gdLst>
              <a:gd name="connsiteX0" fmla="*/ 90383 w 3099816"/>
              <a:gd name="connsiteY0" fmla="*/ 0 h 2231136"/>
              <a:gd name="connsiteX1" fmla="*/ 3009433 w 3099816"/>
              <a:gd name="connsiteY1" fmla="*/ 0 h 2231136"/>
              <a:gd name="connsiteX2" fmla="*/ 3099816 w 3099816"/>
              <a:gd name="connsiteY2" fmla="*/ 90383 h 2231136"/>
              <a:gd name="connsiteX3" fmla="*/ 3099816 w 3099816"/>
              <a:gd name="connsiteY3" fmla="*/ 2140753 h 2231136"/>
              <a:gd name="connsiteX4" fmla="*/ 3009433 w 3099816"/>
              <a:gd name="connsiteY4" fmla="*/ 2231136 h 2231136"/>
              <a:gd name="connsiteX5" fmla="*/ 90383 w 3099816"/>
              <a:gd name="connsiteY5" fmla="*/ 2231136 h 2231136"/>
              <a:gd name="connsiteX6" fmla="*/ 0 w 3099816"/>
              <a:gd name="connsiteY6" fmla="*/ 2140753 h 2231136"/>
              <a:gd name="connsiteX7" fmla="*/ 0 w 3099816"/>
              <a:gd name="connsiteY7" fmla="*/ 90383 h 2231136"/>
              <a:gd name="connsiteX8" fmla="*/ 90383 w 3099816"/>
              <a:gd name="connsiteY8" fmla="*/ 0 h 223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9816" h="2231136">
                <a:moveTo>
                  <a:pt x="90383" y="0"/>
                </a:moveTo>
                <a:lnTo>
                  <a:pt x="3009433" y="0"/>
                </a:lnTo>
                <a:cubicBezTo>
                  <a:pt x="3059350" y="0"/>
                  <a:pt x="3099816" y="40466"/>
                  <a:pt x="3099816" y="90383"/>
                </a:cubicBezTo>
                <a:lnTo>
                  <a:pt x="3099816" y="2140753"/>
                </a:lnTo>
                <a:cubicBezTo>
                  <a:pt x="3099816" y="2190670"/>
                  <a:pt x="3059350" y="2231136"/>
                  <a:pt x="3009433" y="2231136"/>
                </a:cubicBezTo>
                <a:lnTo>
                  <a:pt x="90383" y="2231136"/>
                </a:lnTo>
                <a:cubicBezTo>
                  <a:pt x="40466" y="2231136"/>
                  <a:pt x="0" y="2190670"/>
                  <a:pt x="0" y="2140753"/>
                </a:cubicBezTo>
                <a:lnTo>
                  <a:pt x="0" y="90383"/>
                </a:lnTo>
                <a:cubicBezTo>
                  <a:pt x="0" y="40466"/>
                  <a:pt x="40466" y="0"/>
                  <a:pt x="90383" y="0"/>
                </a:cubicBezTo>
                <a:close/>
              </a:path>
            </a:pathLst>
          </a:custGeom>
        </p:spPr>
      </p:pic>
      <p:sp>
        <p:nvSpPr>
          <p:cNvPr id="21" name="Freeform: Shape 20">
            <a:extLst>
              <a:ext uri="{FF2B5EF4-FFF2-40B4-BE49-F238E27FC236}">
                <a16:creationId xmlns:a16="http://schemas.microsoft.com/office/drawing/2014/main" id="{632CCE7B-F514-48E9-84AE-10FC22090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0" y="643467"/>
            <a:ext cx="3429000" cy="3383280"/>
          </a:xfrm>
          <a:custGeom>
            <a:avLst/>
            <a:gdLst>
              <a:gd name="connsiteX0" fmla="*/ 150082 w 3429000"/>
              <a:gd name="connsiteY0" fmla="*/ 0 h 3383280"/>
              <a:gd name="connsiteX1" fmla="*/ 3429000 w 3429000"/>
              <a:gd name="connsiteY1" fmla="*/ 0 h 3383280"/>
              <a:gd name="connsiteX2" fmla="*/ 3429000 w 3429000"/>
              <a:gd name="connsiteY2" fmla="*/ 3383280 h 3383280"/>
              <a:gd name="connsiteX3" fmla="*/ 150082 w 3429000"/>
              <a:gd name="connsiteY3" fmla="*/ 3383280 h 3383280"/>
              <a:gd name="connsiteX4" fmla="*/ 0 w 3429000"/>
              <a:gd name="connsiteY4" fmla="*/ 3233198 h 3383280"/>
              <a:gd name="connsiteX5" fmla="*/ 0 w 3429000"/>
              <a:gd name="connsiteY5" fmla="*/ 150082 h 3383280"/>
              <a:gd name="connsiteX6" fmla="*/ 150082 w 3429000"/>
              <a:gd name="connsiteY6" fmla="*/ 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383280">
                <a:moveTo>
                  <a:pt x="150082" y="0"/>
                </a:moveTo>
                <a:lnTo>
                  <a:pt x="3429000" y="0"/>
                </a:lnTo>
                <a:lnTo>
                  <a:pt x="3429000" y="3383280"/>
                </a:lnTo>
                <a:lnTo>
                  <a:pt x="150082" y="3383280"/>
                </a:lnTo>
                <a:cubicBezTo>
                  <a:pt x="67194" y="3383280"/>
                  <a:pt x="0" y="3316086"/>
                  <a:pt x="0" y="3233198"/>
                </a:cubicBezTo>
                <a:lnTo>
                  <a:pt x="0" y="150082"/>
                </a:lnTo>
                <a:cubicBezTo>
                  <a:pt x="0" y="67194"/>
                  <a:pt x="67194" y="0"/>
                  <a:pt x="15008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yellow, outdoor, bicycle, motorcycle&#10;&#10;Description automatically generated">
            <a:extLst>
              <a:ext uri="{FF2B5EF4-FFF2-40B4-BE49-F238E27FC236}">
                <a16:creationId xmlns:a16="http://schemas.microsoft.com/office/drawing/2014/main" id="{877FA782-67B1-48D6-B831-F2AF0BE5E242}"/>
              </a:ext>
            </a:extLst>
          </p:cNvPr>
          <p:cNvPicPr>
            <a:picLocks noChangeAspect="1"/>
          </p:cNvPicPr>
          <p:nvPr/>
        </p:nvPicPr>
        <p:blipFill rotWithShape="1">
          <a:blip r:embed="rId6"/>
          <a:srcRect t="7641" r="-2" b="17068"/>
          <a:stretch/>
        </p:blipFill>
        <p:spPr>
          <a:xfrm>
            <a:off x="8928878" y="808057"/>
            <a:ext cx="3275624" cy="3054096"/>
          </a:xfrm>
          <a:custGeom>
            <a:avLst/>
            <a:gdLst>
              <a:gd name="connsiteX0" fmla="*/ 135480 w 3275624"/>
              <a:gd name="connsiteY0" fmla="*/ 0 h 3054096"/>
              <a:gd name="connsiteX1" fmla="*/ 3275624 w 3275624"/>
              <a:gd name="connsiteY1" fmla="*/ 0 h 3054096"/>
              <a:gd name="connsiteX2" fmla="*/ 3275624 w 3275624"/>
              <a:gd name="connsiteY2" fmla="*/ 3054096 h 3054096"/>
              <a:gd name="connsiteX3" fmla="*/ 135480 w 3275624"/>
              <a:gd name="connsiteY3" fmla="*/ 3054096 h 3054096"/>
              <a:gd name="connsiteX4" fmla="*/ 0 w 3275624"/>
              <a:gd name="connsiteY4" fmla="*/ 2918616 h 3054096"/>
              <a:gd name="connsiteX5" fmla="*/ 0 w 3275624"/>
              <a:gd name="connsiteY5" fmla="*/ 135480 h 3054096"/>
              <a:gd name="connsiteX6" fmla="*/ 135480 w 3275624"/>
              <a:gd name="connsiteY6" fmla="*/ 0 h 305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5624" h="3054096">
                <a:moveTo>
                  <a:pt x="135480" y="0"/>
                </a:moveTo>
                <a:lnTo>
                  <a:pt x="3275624" y="0"/>
                </a:lnTo>
                <a:lnTo>
                  <a:pt x="3275624" y="3054096"/>
                </a:lnTo>
                <a:lnTo>
                  <a:pt x="135480" y="3054096"/>
                </a:lnTo>
                <a:cubicBezTo>
                  <a:pt x="60656" y="3054096"/>
                  <a:pt x="0" y="2993440"/>
                  <a:pt x="0" y="2918616"/>
                </a:cubicBezTo>
                <a:lnTo>
                  <a:pt x="0" y="135480"/>
                </a:lnTo>
                <a:cubicBezTo>
                  <a:pt x="0" y="60656"/>
                  <a:pt x="60656" y="0"/>
                  <a:pt x="135480" y="0"/>
                </a:cubicBezTo>
                <a:close/>
              </a:path>
            </a:pathLst>
          </a:custGeom>
        </p:spPr>
      </p:pic>
    </p:spTree>
    <p:extLst>
      <p:ext uri="{BB962C8B-B14F-4D97-AF65-F5344CB8AC3E}">
        <p14:creationId xmlns:p14="http://schemas.microsoft.com/office/powerpoint/2010/main" val="349104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2DF1F-88BE-413E-8F0A-9681F7EAC112}"/>
              </a:ext>
            </a:extLst>
          </p:cNvPr>
          <p:cNvSpPr>
            <a:spLocks noGrp="1"/>
          </p:cNvSpPr>
          <p:nvPr>
            <p:ph type="title"/>
          </p:nvPr>
        </p:nvSpPr>
        <p:spPr>
          <a:xfrm>
            <a:off x="1141413" y="609600"/>
            <a:ext cx="9905998" cy="581637"/>
          </a:xfrm>
        </p:spPr>
        <p:txBody>
          <a:bodyPr/>
          <a:lstStyle/>
          <a:p>
            <a:pPr algn="ctr"/>
            <a:r>
              <a:rPr lang="en-US" dirty="0"/>
              <a:t>Fire Department Community involvement</a:t>
            </a:r>
          </a:p>
        </p:txBody>
      </p:sp>
      <p:pic>
        <p:nvPicPr>
          <p:cNvPr id="4" name="Content Placeholder 3">
            <a:extLst>
              <a:ext uri="{FF2B5EF4-FFF2-40B4-BE49-F238E27FC236}">
                <a16:creationId xmlns:a16="http://schemas.microsoft.com/office/drawing/2014/main" id="{F4AF46BC-14C8-4B08-BCA2-0AAE0FC5E620}"/>
              </a:ext>
            </a:extLst>
          </p:cNvPr>
          <p:cNvPicPr>
            <a:picLocks noGrp="1" noChangeAspect="1"/>
          </p:cNvPicPr>
          <p:nvPr>
            <p:ph idx="1"/>
          </p:nvPr>
        </p:nvPicPr>
        <p:blipFill>
          <a:blip r:embed="rId2"/>
          <a:stretch>
            <a:fillRect/>
          </a:stretch>
        </p:blipFill>
        <p:spPr>
          <a:xfrm>
            <a:off x="368987" y="1253105"/>
            <a:ext cx="3078638" cy="3124200"/>
          </a:xfrm>
          <a:prstGeom prst="rect">
            <a:avLst/>
          </a:prstGeom>
          <a:ln>
            <a:solidFill>
              <a:schemeClr val="accent4"/>
            </a:solidFill>
          </a:ln>
        </p:spPr>
      </p:pic>
      <p:pic>
        <p:nvPicPr>
          <p:cNvPr id="6" name="Picture 5">
            <a:extLst>
              <a:ext uri="{FF2B5EF4-FFF2-40B4-BE49-F238E27FC236}">
                <a16:creationId xmlns:a16="http://schemas.microsoft.com/office/drawing/2014/main" id="{360FDB13-7F06-49B9-B043-2139BF14F1BD}"/>
              </a:ext>
            </a:extLst>
          </p:cNvPr>
          <p:cNvPicPr>
            <a:picLocks noChangeAspect="1"/>
          </p:cNvPicPr>
          <p:nvPr/>
        </p:nvPicPr>
        <p:blipFill>
          <a:blip r:embed="rId3"/>
          <a:stretch>
            <a:fillRect/>
          </a:stretch>
        </p:blipFill>
        <p:spPr>
          <a:xfrm>
            <a:off x="3744898" y="1249072"/>
            <a:ext cx="1561148" cy="2838450"/>
          </a:xfrm>
          <a:prstGeom prst="rect">
            <a:avLst/>
          </a:prstGeom>
          <a:ln>
            <a:solidFill>
              <a:schemeClr val="accent4"/>
            </a:solidFill>
          </a:ln>
        </p:spPr>
      </p:pic>
      <p:pic>
        <p:nvPicPr>
          <p:cNvPr id="7" name="Picture 6">
            <a:extLst>
              <a:ext uri="{FF2B5EF4-FFF2-40B4-BE49-F238E27FC236}">
                <a16:creationId xmlns:a16="http://schemas.microsoft.com/office/drawing/2014/main" id="{D6E8EA65-E525-424E-9795-7192BDE8E4AD}"/>
              </a:ext>
            </a:extLst>
          </p:cNvPr>
          <p:cNvPicPr>
            <a:picLocks noChangeAspect="1"/>
          </p:cNvPicPr>
          <p:nvPr/>
        </p:nvPicPr>
        <p:blipFill>
          <a:blip r:embed="rId4"/>
          <a:stretch>
            <a:fillRect/>
          </a:stretch>
        </p:blipFill>
        <p:spPr>
          <a:xfrm>
            <a:off x="3744898" y="4263967"/>
            <a:ext cx="5282008" cy="2362200"/>
          </a:xfrm>
          <a:prstGeom prst="rect">
            <a:avLst/>
          </a:prstGeom>
          <a:ln>
            <a:solidFill>
              <a:schemeClr val="accent4"/>
            </a:solidFill>
          </a:ln>
        </p:spPr>
      </p:pic>
      <p:pic>
        <p:nvPicPr>
          <p:cNvPr id="8" name="Picture 7">
            <a:extLst>
              <a:ext uri="{FF2B5EF4-FFF2-40B4-BE49-F238E27FC236}">
                <a16:creationId xmlns:a16="http://schemas.microsoft.com/office/drawing/2014/main" id="{128F7CE5-0009-4792-B5AA-BA6A03606D7F}"/>
              </a:ext>
            </a:extLst>
          </p:cNvPr>
          <p:cNvPicPr>
            <a:picLocks noChangeAspect="1"/>
          </p:cNvPicPr>
          <p:nvPr/>
        </p:nvPicPr>
        <p:blipFill>
          <a:blip r:embed="rId5"/>
          <a:stretch>
            <a:fillRect/>
          </a:stretch>
        </p:blipFill>
        <p:spPr>
          <a:xfrm>
            <a:off x="368987" y="4583622"/>
            <a:ext cx="3044787" cy="2042545"/>
          </a:xfrm>
          <a:prstGeom prst="rect">
            <a:avLst/>
          </a:prstGeom>
          <a:ln>
            <a:solidFill>
              <a:schemeClr val="accent4"/>
            </a:solidFill>
          </a:ln>
        </p:spPr>
      </p:pic>
      <p:pic>
        <p:nvPicPr>
          <p:cNvPr id="9" name="Picture 8">
            <a:extLst>
              <a:ext uri="{FF2B5EF4-FFF2-40B4-BE49-F238E27FC236}">
                <a16:creationId xmlns:a16="http://schemas.microsoft.com/office/drawing/2014/main" id="{21D83B4C-5E48-49E1-979A-6BF6E38A5437}"/>
              </a:ext>
            </a:extLst>
          </p:cNvPr>
          <p:cNvPicPr>
            <a:picLocks noChangeAspect="1"/>
          </p:cNvPicPr>
          <p:nvPr/>
        </p:nvPicPr>
        <p:blipFill>
          <a:blip r:embed="rId6"/>
          <a:stretch>
            <a:fillRect/>
          </a:stretch>
        </p:blipFill>
        <p:spPr>
          <a:xfrm>
            <a:off x="5603319" y="1215167"/>
            <a:ext cx="3423587" cy="2838450"/>
          </a:xfrm>
          <a:prstGeom prst="rect">
            <a:avLst/>
          </a:prstGeom>
          <a:ln>
            <a:solidFill>
              <a:schemeClr val="accent4"/>
            </a:solidFill>
          </a:ln>
        </p:spPr>
      </p:pic>
      <p:pic>
        <p:nvPicPr>
          <p:cNvPr id="10" name="Picture 9">
            <a:extLst>
              <a:ext uri="{FF2B5EF4-FFF2-40B4-BE49-F238E27FC236}">
                <a16:creationId xmlns:a16="http://schemas.microsoft.com/office/drawing/2014/main" id="{676C5174-58FA-45EB-856B-B9F01AC8E82C}"/>
              </a:ext>
            </a:extLst>
          </p:cNvPr>
          <p:cNvPicPr>
            <a:picLocks noChangeAspect="1"/>
          </p:cNvPicPr>
          <p:nvPr/>
        </p:nvPicPr>
        <p:blipFill>
          <a:blip r:embed="rId7"/>
          <a:stretch>
            <a:fillRect/>
          </a:stretch>
        </p:blipFill>
        <p:spPr>
          <a:xfrm>
            <a:off x="9353550" y="1215167"/>
            <a:ext cx="1931781" cy="2579290"/>
          </a:xfrm>
          <a:prstGeom prst="rect">
            <a:avLst/>
          </a:prstGeom>
          <a:ln>
            <a:solidFill>
              <a:schemeClr val="accent4"/>
            </a:solidFill>
          </a:ln>
        </p:spPr>
      </p:pic>
      <p:pic>
        <p:nvPicPr>
          <p:cNvPr id="11" name="Picture 10">
            <a:extLst>
              <a:ext uri="{FF2B5EF4-FFF2-40B4-BE49-F238E27FC236}">
                <a16:creationId xmlns:a16="http://schemas.microsoft.com/office/drawing/2014/main" id="{BDAA7531-E150-4D31-8D67-122FAE940CDD}"/>
              </a:ext>
            </a:extLst>
          </p:cNvPr>
          <p:cNvPicPr>
            <a:picLocks noChangeAspect="1"/>
          </p:cNvPicPr>
          <p:nvPr/>
        </p:nvPicPr>
        <p:blipFill>
          <a:blip r:embed="rId8"/>
          <a:stretch>
            <a:fillRect/>
          </a:stretch>
        </p:blipFill>
        <p:spPr>
          <a:xfrm>
            <a:off x="9353550" y="4028517"/>
            <a:ext cx="1985892" cy="2673850"/>
          </a:xfrm>
          <a:prstGeom prst="rect">
            <a:avLst/>
          </a:prstGeom>
          <a:ln>
            <a:solidFill>
              <a:schemeClr val="accent4"/>
            </a:solidFill>
          </a:ln>
        </p:spPr>
      </p:pic>
    </p:spTree>
    <p:extLst>
      <p:ext uri="{BB962C8B-B14F-4D97-AF65-F5344CB8AC3E}">
        <p14:creationId xmlns:p14="http://schemas.microsoft.com/office/powerpoint/2010/main" val="2991091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3F5E0-AC92-4A16-9D31-6CA1B4343E14}"/>
              </a:ext>
            </a:extLst>
          </p:cNvPr>
          <p:cNvSpPr>
            <a:spLocks noGrp="1"/>
          </p:cNvSpPr>
          <p:nvPr>
            <p:ph type="title"/>
          </p:nvPr>
        </p:nvSpPr>
        <p:spPr>
          <a:xfrm>
            <a:off x="1141413" y="609600"/>
            <a:ext cx="9905998" cy="967530"/>
          </a:xfrm>
        </p:spPr>
        <p:txBody>
          <a:bodyPr/>
          <a:lstStyle/>
          <a:p>
            <a:pPr algn="ctr"/>
            <a:r>
              <a:rPr lang="en-US" dirty="0"/>
              <a:t>accomplishments</a:t>
            </a:r>
          </a:p>
        </p:txBody>
      </p:sp>
      <p:sp>
        <p:nvSpPr>
          <p:cNvPr id="9" name="Content Placeholder 8">
            <a:extLst>
              <a:ext uri="{FF2B5EF4-FFF2-40B4-BE49-F238E27FC236}">
                <a16:creationId xmlns:a16="http://schemas.microsoft.com/office/drawing/2014/main" id="{7CE6CC89-DCC2-420B-A289-FF07C3031494}"/>
              </a:ext>
            </a:extLst>
          </p:cNvPr>
          <p:cNvSpPr>
            <a:spLocks noGrp="1"/>
          </p:cNvSpPr>
          <p:nvPr>
            <p:ph sz="half" idx="1"/>
          </p:nvPr>
        </p:nvSpPr>
        <p:spPr>
          <a:xfrm>
            <a:off x="1141412" y="1426128"/>
            <a:ext cx="4876800" cy="4822271"/>
          </a:xfrm>
        </p:spPr>
        <p:txBody>
          <a:bodyPr>
            <a:normAutofit/>
          </a:bodyPr>
          <a:lstStyle/>
          <a:p>
            <a:pPr marL="0" indent="0">
              <a:buNone/>
            </a:pPr>
            <a:r>
              <a:rPr lang="en-US" dirty="0"/>
              <a:t>First year of operating at the advanced life support level</a:t>
            </a:r>
          </a:p>
          <a:p>
            <a:pPr marL="0" indent="0">
              <a:buNone/>
            </a:pPr>
            <a:r>
              <a:rPr lang="en-US" dirty="0"/>
              <a:t>Staffing of 2</a:t>
            </a:r>
            <a:r>
              <a:rPr lang="en-US" baseline="30000" dirty="0"/>
              <a:t>nd</a:t>
            </a:r>
            <a:r>
              <a:rPr lang="en-US" dirty="0"/>
              <a:t> Ambulance</a:t>
            </a:r>
          </a:p>
          <a:p>
            <a:pPr marL="0" indent="0">
              <a:buNone/>
            </a:pPr>
            <a:r>
              <a:rPr lang="en-US" dirty="0"/>
              <a:t>Call Volume increase of 15% </a:t>
            </a:r>
          </a:p>
          <a:p>
            <a:pPr marL="0" indent="0">
              <a:buNone/>
            </a:pPr>
            <a:r>
              <a:rPr lang="en-US" dirty="0"/>
              <a:t>Per call collection rate increase of 42%</a:t>
            </a:r>
          </a:p>
          <a:p>
            <a:pPr marL="0" indent="0">
              <a:buNone/>
            </a:pPr>
            <a:r>
              <a:rPr lang="en-US" dirty="0"/>
              <a:t>Monthly Collection Rate increase of 63%</a:t>
            </a:r>
          </a:p>
          <a:p>
            <a:pPr marL="0" indent="0">
              <a:buNone/>
            </a:pPr>
            <a:r>
              <a:rPr lang="en-US" dirty="0"/>
              <a:t>Projected annual increase first year of $202,000 over 2019 collections</a:t>
            </a:r>
          </a:p>
          <a:p>
            <a:pPr marL="0" indent="0">
              <a:buNone/>
            </a:pPr>
            <a:r>
              <a:rPr lang="en-US" dirty="0"/>
              <a:t> </a:t>
            </a:r>
          </a:p>
        </p:txBody>
      </p:sp>
      <p:graphicFrame>
        <p:nvGraphicFramePr>
          <p:cNvPr id="23" name="Content Placeholder 22">
            <a:extLst>
              <a:ext uri="{FF2B5EF4-FFF2-40B4-BE49-F238E27FC236}">
                <a16:creationId xmlns:a16="http://schemas.microsoft.com/office/drawing/2014/main" id="{4645BA97-4E9F-40E0-9635-286C8316E456}"/>
              </a:ext>
            </a:extLst>
          </p:cNvPr>
          <p:cNvGraphicFramePr>
            <a:graphicFrameLocks noGrp="1"/>
          </p:cNvGraphicFramePr>
          <p:nvPr>
            <p:ph sz="half" idx="2"/>
            <p:extLst>
              <p:ext uri="{D42A27DB-BD31-4B8C-83A1-F6EECF244321}">
                <p14:modId xmlns:p14="http://schemas.microsoft.com/office/powerpoint/2010/main" val="1112949518"/>
              </p:ext>
            </p:extLst>
          </p:nvPr>
        </p:nvGraphicFramePr>
        <p:xfrm>
          <a:off x="6170613" y="1493240"/>
          <a:ext cx="4332403" cy="23405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hart 25">
            <a:extLst>
              <a:ext uri="{FF2B5EF4-FFF2-40B4-BE49-F238E27FC236}">
                <a16:creationId xmlns:a16="http://schemas.microsoft.com/office/drawing/2014/main" id="{6569A1B5-6B0C-4CE6-8FED-9AD23A41F5BB}"/>
              </a:ext>
            </a:extLst>
          </p:cNvPr>
          <p:cNvGraphicFramePr/>
          <p:nvPr>
            <p:extLst>
              <p:ext uri="{D42A27DB-BD31-4B8C-83A1-F6EECF244321}">
                <p14:modId xmlns:p14="http://schemas.microsoft.com/office/powerpoint/2010/main" val="1062744697"/>
              </p:ext>
            </p:extLst>
          </p:nvPr>
        </p:nvGraphicFramePr>
        <p:xfrm>
          <a:off x="6018212" y="3833769"/>
          <a:ext cx="4141788" cy="26089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9869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BB3A0-785D-4ABA-A5D7-4EA47FB18491}"/>
              </a:ext>
            </a:extLst>
          </p:cNvPr>
          <p:cNvSpPr>
            <a:spLocks noGrp="1"/>
          </p:cNvSpPr>
          <p:nvPr>
            <p:ph type="title"/>
          </p:nvPr>
        </p:nvSpPr>
        <p:spPr/>
        <p:txBody>
          <a:bodyPr/>
          <a:lstStyle/>
          <a:p>
            <a:pPr algn="ctr"/>
            <a:r>
              <a:rPr lang="en-US" dirty="0"/>
              <a:t>  </a:t>
            </a:r>
          </a:p>
        </p:txBody>
      </p:sp>
      <p:sp>
        <p:nvSpPr>
          <p:cNvPr id="18" name="Text Placeholder 17">
            <a:extLst>
              <a:ext uri="{FF2B5EF4-FFF2-40B4-BE49-F238E27FC236}">
                <a16:creationId xmlns:a16="http://schemas.microsoft.com/office/drawing/2014/main" id="{1C983BD5-642F-4EC5-BCF4-63DFF5BD1A75}"/>
              </a:ext>
            </a:extLst>
          </p:cNvPr>
          <p:cNvSpPr>
            <a:spLocks noGrp="1"/>
          </p:cNvSpPr>
          <p:nvPr>
            <p:ph type="body" sz="quarter" idx="13"/>
          </p:nvPr>
        </p:nvSpPr>
        <p:spPr>
          <a:xfrm>
            <a:off x="1141412" y="260059"/>
            <a:ext cx="9906000" cy="587229"/>
          </a:xfrm>
        </p:spPr>
        <p:txBody>
          <a:bodyPr/>
          <a:lstStyle/>
          <a:p>
            <a:pPr algn="ctr"/>
            <a:r>
              <a:rPr lang="en-US" dirty="0"/>
              <a:t>Accomplishments</a:t>
            </a:r>
          </a:p>
        </p:txBody>
      </p:sp>
      <p:sp>
        <p:nvSpPr>
          <p:cNvPr id="17" name="Text Placeholder 16">
            <a:extLst>
              <a:ext uri="{FF2B5EF4-FFF2-40B4-BE49-F238E27FC236}">
                <a16:creationId xmlns:a16="http://schemas.microsoft.com/office/drawing/2014/main" id="{0EDD454C-0512-42B0-B232-50D47876C020}"/>
              </a:ext>
            </a:extLst>
          </p:cNvPr>
          <p:cNvSpPr>
            <a:spLocks noGrp="1"/>
          </p:cNvSpPr>
          <p:nvPr>
            <p:ph type="body" idx="1"/>
          </p:nvPr>
        </p:nvSpPr>
        <p:spPr>
          <a:xfrm>
            <a:off x="1141411" y="922789"/>
            <a:ext cx="9906000" cy="4868411"/>
          </a:xfrm>
        </p:spPr>
        <p:txBody>
          <a:bodyPr>
            <a:normAutofit lnSpcReduction="10000"/>
          </a:bodyPr>
          <a:lstStyle/>
          <a:p>
            <a:r>
              <a:rPr lang="en-US" dirty="0"/>
              <a:t>Improved the Towns Iso Rating that directly effects homeowners</a:t>
            </a:r>
          </a:p>
          <a:p>
            <a:r>
              <a:rPr lang="en-US" u="sng" dirty="0"/>
              <a:t>Received 3 separate Grants</a:t>
            </a:r>
            <a:r>
              <a:rPr lang="en-US" dirty="0"/>
              <a:t>:</a:t>
            </a:r>
          </a:p>
          <a:p>
            <a:pPr marL="285750" indent="-285750">
              <a:buFont typeface="Arial" panose="020B0604020202020204" pitchFamily="34" charset="0"/>
              <a:buChar char="•"/>
            </a:pPr>
            <a:r>
              <a:rPr lang="en-US" dirty="0"/>
              <a:t>MIIA Grant-Funding for asset management and scheduling software-$5,500</a:t>
            </a:r>
          </a:p>
          <a:p>
            <a:pPr marL="285750" indent="-285750">
              <a:buFont typeface="Arial" panose="020B0604020202020204" pitchFamily="34" charset="0"/>
              <a:buChar char="•"/>
            </a:pPr>
            <a:r>
              <a:rPr lang="en-US" dirty="0"/>
              <a:t>EMPG Grant- Funding to replace the department multi gas meters- $7,000</a:t>
            </a:r>
          </a:p>
          <a:p>
            <a:pPr marL="285750" indent="-285750">
              <a:buFont typeface="Arial" panose="020B0604020202020204" pitchFamily="34" charset="0"/>
              <a:buChar char="•"/>
            </a:pPr>
            <a:r>
              <a:rPr lang="en-US" dirty="0"/>
              <a:t>SAFE Grant- Funding to provide fire prevention to grades pk-5</a:t>
            </a:r>
            <a:r>
              <a:rPr lang="en-US" baseline="30000" dirty="0"/>
              <a:t>th</a:t>
            </a:r>
            <a:r>
              <a:rPr lang="en-US" dirty="0"/>
              <a:t> and fall prevention to our senior citizens   $5,000</a:t>
            </a:r>
          </a:p>
          <a:p>
            <a:r>
              <a:rPr lang="en-US" u="sng" dirty="0"/>
              <a:t>Junior Firefighter Program- </a:t>
            </a:r>
            <a:r>
              <a:rPr lang="en-US" dirty="0"/>
              <a:t>Worked with the school to start a program to offer training to students interested in public safety.</a:t>
            </a:r>
          </a:p>
          <a:p>
            <a:r>
              <a:rPr lang="en-US" u="sng" dirty="0"/>
              <a:t>Deputy Chief Position- </a:t>
            </a:r>
            <a:r>
              <a:rPr lang="en-US" dirty="0"/>
              <a:t>with retirements within the department the ability to add this position became available.</a:t>
            </a:r>
          </a:p>
          <a:p>
            <a:r>
              <a:rPr lang="en-US" u="sng" dirty="0"/>
              <a:t>On Call Members- </a:t>
            </a:r>
            <a:r>
              <a:rPr lang="en-US" dirty="0"/>
              <a:t>all new call members became state and nationally certified</a:t>
            </a:r>
          </a:p>
          <a:p>
            <a:r>
              <a:rPr lang="en-US" u="sng" dirty="0"/>
              <a:t>Turnout Gear&amp; SCBA’s-  </a:t>
            </a:r>
            <a:r>
              <a:rPr lang="en-US" dirty="0"/>
              <a:t>with funds appropriated we were able to replace outdate equipment</a:t>
            </a:r>
          </a:p>
          <a:p>
            <a:r>
              <a:rPr lang="en-US" u="sng" dirty="0"/>
              <a:t>Department Assistant-  </a:t>
            </a:r>
            <a:r>
              <a:rPr lang="en-US" dirty="0"/>
              <a:t>The addition of a part time department assistant has been beneficial as seen above with the ability to work on much needed grants.</a:t>
            </a:r>
            <a:endParaRPr lang="en-US" u="sng" dirty="0"/>
          </a:p>
          <a:p>
            <a:endParaRPr lang="en-US" dirty="0"/>
          </a:p>
        </p:txBody>
      </p:sp>
    </p:spTree>
    <p:extLst>
      <p:ext uri="{BB962C8B-B14F-4D97-AF65-F5344CB8AC3E}">
        <p14:creationId xmlns:p14="http://schemas.microsoft.com/office/powerpoint/2010/main" val="1595086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33F5045-5779-4E8F-9507-636D7A19E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A65F99-662F-47F7-A52E-22D7E2B19BDE}"/>
              </a:ext>
            </a:extLst>
          </p:cNvPr>
          <p:cNvSpPr>
            <a:spLocks noGrp="1"/>
          </p:cNvSpPr>
          <p:nvPr>
            <p:ph type="title"/>
          </p:nvPr>
        </p:nvSpPr>
        <p:spPr>
          <a:xfrm>
            <a:off x="257175" y="609600"/>
            <a:ext cx="5312938" cy="466725"/>
          </a:xfrm>
        </p:spPr>
        <p:txBody>
          <a:bodyPr vert="horz" lIns="91440" tIns="45720" rIns="91440" bIns="45720" rtlCol="0" anchor="ctr">
            <a:normAutofit fontScale="90000"/>
          </a:bodyPr>
          <a:lstStyle/>
          <a:p>
            <a:r>
              <a:rPr lang="en-US" dirty="0"/>
              <a:t>Fy21 Departmental Goals</a:t>
            </a:r>
          </a:p>
        </p:txBody>
      </p:sp>
      <p:sp>
        <p:nvSpPr>
          <p:cNvPr id="9" name="Content Placeholder 8">
            <a:extLst>
              <a:ext uri="{FF2B5EF4-FFF2-40B4-BE49-F238E27FC236}">
                <a16:creationId xmlns:a16="http://schemas.microsoft.com/office/drawing/2014/main" id="{FF3F6D85-A1F5-42C6-87E3-66B9CF5EECF8}"/>
              </a:ext>
            </a:extLst>
          </p:cNvPr>
          <p:cNvSpPr>
            <a:spLocks noGrp="1"/>
          </p:cNvSpPr>
          <p:nvPr>
            <p:ph sz="half" idx="1"/>
          </p:nvPr>
        </p:nvSpPr>
        <p:spPr>
          <a:xfrm>
            <a:off x="160865" y="1400174"/>
            <a:ext cx="5774270" cy="5160017"/>
          </a:xfrm>
        </p:spPr>
        <p:txBody>
          <a:bodyPr vert="horz" lIns="91440" tIns="45720" rIns="91440" bIns="45720" rtlCol="0" anchor="ctr">
            <a:normAutofit/>
          </a:bodyPr>
          <a:lstStyle/>
          <a:p>
            <a:pPr marL="0" indent="0">
              <a:buNone/>
            </a:pPr>
            <a:r>
              <a:rPr lang="en-US" dirty="0"/>
              <a:t>Prepare for the large amount of new construction and the impact it will have on our response capabilities, plan review process,  inspections and request for assistance.</a:t>
            </a:r>
          </a:p>
          <a:p>
            <a:pPr marL="0" indent="0">
              <a:buNone/>
            </a:pPr>
            <a:r>
              <a:rPr lang="en-US" dirty="0"/>
              <a:t>A few of the projects underway and planned</a:t>
            </a:r>
          </a:p>
          <a:p>
            <a:r>
              <a:rPr lang="en-US" dirty="0"/>
              <a:t>324 units of over 55 community on orchard </a:t>
            </a:r>
            <a:r>
              <a:rPr lang="en-US" dirty="0" err="1"/>
              <a:t>st</a:t>
            </a:r>
            <a:endParaRPr lang="en-US" dirty="0"/>
          </a:p>
          <a:p>
            <a:r>
              <a:rPr lang="en-US" dirty="0"/>
              <a:t>48+ units of over 55 community on acorn </a:t>
            </a:r>
            <a:r>
              <a:rPr lang="en-US" dirty="0" err="1"/>
              <a:t>st</a:t>
            </a:r>
            <a:endParaRPr lang="en-US" dirty="0"/>
          </a:p>
          <a:p>
            <a:r>
              <a:rPr lang="en-US" dirty="0"/>
              <a:t>2 separate 40+ home developments</a:t>
            </a:r>
          </a:p>
          <a:p>
            <a:r>
              <a:rPr lang="en-US" dirty="0"/>
              <a:t>98 unit 4 story 40b project on union </a:t>
            </a:r>
            <a:r>
              <a:rPr lang="en-US" dirty="0" err="1"/>
              <a:t>st</a:t>
            </a:r>
            <a:endParaRPr lang="en-US" dirty="0"/>
          </a:p>
          <a:p>
            <a:r>
              <a:rPr lang="en-US" dirty="0"/>
              <a:t>2 separate 12 unit 40b projects on main </a:t>
            </a:r>
            <a:r>
              <a:rPr lang="en-US" dirty="0" err="1"/>
              <a:t>st</a:t>
            </a:r>
            <a:endParaRPr lang="en-US" dirty="0"/>
          </a:p>
          <a:p>
            <a:r>
              <a:rPr lang="en-US" dirty="0"/>
              <a:t>120+ bed memory care/assisted living facility</a:t>
            </a:r>
          </a:p>
          <a:p>
            <a:pPr marL="0" indent="0">
              <a:buNone/>
            </a:pPr>
            <a:endParaRPr lang="en-US" dirty="0"/>
          </a:p>
          <a:p>
            <a:endParaRPr lang="en-US" dirty="0"/>
          </a:p>
        </p:txBody>
      </p:sp>
      <p:sp>
        <p:nvSpPr>
          <p:cNvPr id="28" name="Rectangle 27">
            <a:extLst>
              <a:ext uri="{FF2B5EF4-FFF2-40B4-BE49-F238E27FC236}">
                <a16:creationId xmlns:a16="http://schemas.microsoft.com/office/drawing/2014/main" id="{2C8C8ED6-A932-44F5-83A5-5793DDA44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F5F3BE7-EA03-4D92-97C3-6C88D79C2717}"/>
              </a:ext>
            </a:extLst>
          </p:cNvPr>
          <p:cNvPicPr>
            <a:picLocks noChangeAspect="1"/>
          </p:cNvPicPr>
          <p:nvPr/>
        </p:nvPicPr>
        <p:blipFill rotWithShape="1">
          <a:blip r:embed="rId3"/>
          <a:srcRect l="18637" r="25213" b="3"/>
          <a:stretch/>
        </p:blipFill>
        <p:spPr>
          <a:xfrm>
            <a:off x="6256867" y="3999139"/>
            <a:ext cx="1896722" cy="2626315"/>
          </a:xfrm>
          <a:prstGeom prst="rect">
            <a:avLst/>
          </a:prstGeom>
        </p:spPr>
      </p:pic>
      <p:pic>
        <p:nvPicPr>
          <p:cNvPr id="12" name="Picture 11">
            <a:extLst>
              <a:ext uri="{FF2B5EF4-FFF2-40B4-BE49-F238E27FC236}">
                <a16:creationId xmlns:a16="http://schemas.microsoft.com/office/drawing/2014/main" id="{B4FA29C1-CBAA-4388-BAE5-9A2E743A69D4}"/>
              </a:ext>
            </a:extLst>
          </p:cNvPr>
          <p:cNvPicPr>
            <a:picLocks noChangeAspect="1"/>
          </p:cNvPicPr>
          <p:nvPr/>
        </p:nvPicPr>
        <p:blipFill rotWithShape="1">
          <a:blip r:embed="rId4"/>
          <a:srcRect l="15791" r="7106" b="-1"/>
          <a:stretch/>
        </p:blipFill>
        <p:spPr>
          <a:xfrm>
            <a:off x="8314455" y="3100590"/>
            <a:ext cx="3716680" cy="3615331"/>
          </a:xfrm>
          <a:prstGeom prst="rect">
            <a:avLst/>
          </a:prstGeom>
        </p:spPr>
      </p:pic>
      <p:pic>
        <p:nvPicPr>
          <p:cNvPr id="11" name="Content Placeholder 10">
            <a:extLst>
              <a:ext uri="{FF2B5EF4-FFF2-40B4-BE49-F238E27FC236}">
                <a16:creationId xmlns:a16="http://schemas.microsoft.com/office/drawing/2014/main" id="{3D1BF6A5-AAA8-47B9-8DC6-A8A1E95D4719}"/>
              </a:ext>
            </a:extLst>
          </p:cNvPr>
          <p:cNvPicPr>
            <a:picLocks noGrp="1" noChangeAspect="1"/>
          </p:cNvPicPr>
          <p:nvPr>
            <p:ph sz="half" idx="2"/>
          </p:nvPr>
        </p:nvPicPr>
        <p:blipFill rotWithShape="1">
          <a:blip r:embed="rId5"/>
          <a:srcRect r="2" b="7280"/>
          <a:stretch/>
        </p:blipFill>
        <p:spPr>
          <a:xfrm>
            <a:off x="6256868" y="18788"/>
            <a:ext cx="5774267" cy="3747805"/>
          </a:xfrm>
          <a:custGeom>
            <a:avLst/>
            <a:gdLst>
              <a:gd name="connsiteX0" fmla="*/ 0 w 5774267"/>
              <a:gd name="connsiteY0" fmla="*/ 0 h 3747805"/>
              <a:gd name="connsiteX1" fmla="*/ 3767328 w 5774267"/>
              <a:gd name="connsiteY1" fmla="*/ 0 h 3747805"/>
              <a:gd name="connsiteX2" fmla="*/ 3767328 w 5774267"/>
              <a:gd name="connsiteY2" fmla="*/ 1 h 3747805"/>
              <a:gd name="connsiteX3" fmla="*/ 5774267 w 5774267"/>
              <a:gd name="connsiteY3" fmla="*/ 1 h 3747805"/>
              <a:gd name="connsiteX4" fmla="*/ 5774267 w 5774267"/>
              <a:gd name="connsiteY4" fmla="*/ 2778855 h 3747805"/>
              <a:gd name="connsiteX5" fmla="*/ 3767328 w 5774267"/>
              <a:gd name="connsiteY5" fmla="*/ 2778855 h 3747805"/>
              <a:gd name="connsiteX6" fmla="*/ 3767328 w 5774267"/>
              <a:gd name="connsiteY6" fmla="*/ 2778856 h 3747805"/>
              <a:gd name="connsiteX7" fmla="*/ 1896721 w 5774267"/>
              <a:gd name="connsiteY7" fmla="*/ 2778856 h 3747805"/>
              <a:gd name="connsiteX8" fmla="*/ 1896721 w 5774267"/>
              <a:gd name="connsiteY8" fmla="*/ 3747805 h 3747805"/>
              <a:gd name="connsiteX9" fmla="*/ 0 w 5774267"/>
              <a:gd name="connsiteY9" fmla="*/ 3747805 h 374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4267" h="3747805">
                <a:moveTo>
                  <a:pt x="0" y="0"/>
                </a:moveTo>
                <a:lnTo>
                  <a:pt x="3767328" y="0"/>
                </a:lnTo>
                <a:lnTo>
                  <a:pt x="3767328" y="1"/>
                </a:lnTo>
                <a:lnTo>
                  <a:pt x="5774267" y="1"/>
                </a:lnTo>
                <a:lnTo>
                  <a:pt x="5774267" y="2778855"/>
                </a:lnTo>
                <a:lnTo>
                  <a:pt x="3767328" y="2778855"/>
                </a:lnTo>
                <a:lnTo>
                  <a:pt x="3767328" y="2778856"/>
                </a:lnTo>
                <a:lnTo>
                  <a:pt x="1896721" y="2778856"/>
                </a:lnTo>
                <a:lnTo>
                  <a:pt x="1896721" y="3747805"/>
                </a:lnTo>
                <a:lnTo>
                  <a:pt x="0" y="3747805"/>
                </a:lnTo>
                <a:close/>
              </a:path>
            </a:pathLst>
          </a:custGeom>
        </p:spPr>
      </p:pic>
      <p:pic>
        <p:nvPicPr>
          <p:cNvPr id="14" name="Picture 13">
            <a:extLst>
              <a:ext uri="{FF2B5EF4-FFF2-40B4-BE49-F238E27FC236}">
                <a16:creationId xmlns:a16="http://schemas.microsoft.com/office/drawing/2014/main" id="{CF23BF9D-3E86-423D-9C30-1ACACCDBC4A5}"/>
              </a:ext>
            </a:extLst>
          </p:cNvPr>
          <p:cNvPicPr>
            <a:picLocks noChangeAspect="1"/>
          </p:cNvPicPr>
          <p:nvPr/>
        </p:nvPicPr>
        <p:blipFill>
          <a:blip r:embed="rId6"/>
          <a:stretch>
            <a:fillRect/>
          </a:stretch>
        </p:blipFill>
        <p:spPr>
          <a:xfrm>
            <a:off x="6711525" y="1724025"/>
            <a:ext cx="2670599" cy="3019425"/>
          </a:xfrm>
          <a:prstGeom prst="rect">
            <a:avLst/>
          </a:prstGeom>
        </p:spPr>
      </p:pic>
    </p:spTree>
    <p:extLst>
      <p:ext uri="{BB962C8B-B14F-4D97-AF65-F5344CB8AC3E}">
        <p14:creationId xmlns:p14="http://schemas.microsoft.com/office/powerpoint/2010/main" val="2861660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DAA43F-50D6-46D4-85E8-28CA381F1B17}"/>
              </a:ext>
            </a:extLst>
          </p:cNvPr>
          <p:cNvSpPr>
            <a:spLocks noGrp="1"/>
          </p:cNvSpPr>
          <p:nvPr>
            <p:ph type="title"/>
          </p:nvPr>
        </p:nvSpPr>
        <p:spPr>
          <a:xfrm>
            <a:off x="192947" y="511728"/>
            <a:ext cx="4497585" cy="612397"/>
          </a:xfrm>
        </p:spPr>
        <p:txBody>
          <a:bodyPr/>
          <a:lstStyle/>
          <a:p>
            <a:pPr algn="ctr"/>
            <a:r>
              <a:rPr lang="en-US" dirty="0"/>
              <a:t>FY21 Departmental </a:t>
            </a:r>
            <a:r>
              <a:rPr lang="en-US" dirty="0" err="1"/>
              <a:t>GOals</a:t>
            </a:r>
            <a:endParaRPr lang="en-US" dirty="0"/>
          </a:p>
        </p:txBody>
      </p:sp>
      <p:graphicFrame>
        <p:nvGraphicFramePr>
          <p:cNvPr id="9" name="Content Placeholder 8">
            <a:extLst>
              <a:ext uri="{FF2B5EF4-FFF2-40B4-BE49-F238E27FC236}">
                <a16:creationId xmlns:a16="http://schemas.microsoft.com/office/drawing/2014/main" id="{4955B0BD-578C-4551-A0DA-1CD916EEC146}"/>
              </a:ext>
            </a:extLst>
          </p:cNvPr>
          <p:cNvGraphicFramePr>
            <a:graphicFrameLocks noGrp="1"/>
          </p:cNvGraphicFramePr>
          <p:nvPr>
            <p:ph idx="1"/>
            <p:extLst>
              <p:ext uri="{D42A27DB-BD31-4B8C-83A1-F6EECF244321}">
                <p14:modId xmlns:p14="http://schemas.microsoft.com/office/powerpoint/2010/main" val="3549544198"/>
              </p:ext>
            </p:extLst>
          </p:nvPr>
        </p:nvGraphicFramePr>
        <p:xfrm>
          <a:off x="5103813" y="609600"/>
          <a:ext cx="5943600" cy="51816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9">
            <a:extLst>
              <a:ext uri="{FF2B5EF4-FFF2-40B4-BE49-F238E27FC236}">
                <a16:creationId xmlns:a16="http://schemas.microsoft.com/office/drawing/2014/main" id="{DC640DF1-57D9-4D54-871A-E10DA77B1EBE}"/>
              </a:ext>
            </a:extLst>
          </p:cNvPr>
          <p:cNvSpPr>
            <a:spLocks noGrp="1"/>
          </p:cNvSpPr>
          <p:nvPr>
            <p:ph type="body" sz="half" idx="2"/>
          </p:nvPr>
        </p:nvSpPr>
        <p:spPr>
          <a:xfrm>
            <a:off x="343949" y="1753299"/>
            <a:ext cx="5058561" cy="3875714"/>
          </a:xfrm>
        </p:spPr>
        <p:txBody>
          <a:bodyPr/>
          <a:lstStyle/>
          <a:p>
            <a:r>
              <a:rPr lang="en-US" sz="1800" dirty="0"/>
              <a:t>Our call volume is already increased due to some of these projects and upon completion these projects are projected to increase our call volume by at least 800 more EMS calls per year.</a:t>
            </a:r>
          </a:p>
          <a:p>
            <a:r>
              <a:rPr lang="en-US" dirty="0"/>
              <a:t>currently 42% of our call volume involves responding to patients over the age of 55, this is going to increase drastically with the addition of these communities.</a:t>
            </a:r>
          </a:p>
        </p:txBody>
      </p:sp>
    </p:spTree>
    <p:extLst>
      <p:ext uri="{BB962C8B-B14F-4D97-AF65-F5344CB8AC3E}">
        <p14:creationId xmlns:p14="http://schemas.microsoft.com/office/powerpoint/2010/main" val="17853614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Ion</Template>
  <TotalTime>1376</TotalTime>
  <Words>1160</Words>
  <Application>Microsoft Office PowerPoint</Application>
  <PresentationFormat>Widescreen</PresentationFormat>
  <Paragraphs>158</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Britannic Bold</vt:lpstr>
      <vt:lpstr>Cambria</vt:lpstr>
      <vt:lpstr>Century Gothic</vt:lpstr>
      <vt:lpstr>Times New Roman</vt:lpstr>
      <vt:lpstr>Mesh</vt:lpstr>
      <vt:lpstr>Millis Fire REscue</vt:lpstr>
      <vt:lpstr>Department Function</vt:lpstr>
      <vt:lpstr>Staffing</vt:lpstr>
      <vt:lpstr>Programs and sub-programs</vt:lpstr>
      <vt:lpstr>Fire Department Community involvement</vt:lpstr>
      <vt:lpstr>accomplishments</vt:lpstr>
      <vt:lpstr>  </vt:lpstr>
      <vt:lpstr>Fy21 Departmental Goals</vt:lpstr>
      <vt:lpstr>FY21 Departmental GOals</vt:lpstr>
      <vt:lpstr>FY21 Departmental Goals</vt:lpstr>
      <vt:lpstr>Fy21 departmental goals</vt:lpstr>
      <vt:lpstr>Fy21 departmental goals</vt:lpstr>
      <vt:lpstr>Justification for request</vt:lpstr>
      <vt:lpstr>Spending highlights for fy21</vt:lpstr>
      <vt:lpstr>Non Tax Funding fy21</vt:lpstr>
      <vt:lpstr>Equipment Detail/capital replacement</vt:lpstr>
      <vt:lpstr>Thank you &amp;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Millis Fire REscue</dc:title>
  <dc:creator>Rick Barrett</dc:creator>
  <cp:lastModifiedBy>DPW 2</cp:lastModifiedBy>
  <cp:revision>20</cp:revision>
  <dcterms:created xsi:type="dcterms:W3CDTF">2020-02-06T22:01:34Z</dcterms:created>
  <dcterms:modified xsi:type="dcterms:W3CDTF">2020-03-10T14:59:30Z</dcterms:modified>
</cp:coreProperties>
</file>