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703" r:id="rId2"/>
  </p:sldMasterIdLst>
  <p:notesMasterIdLst>
    <p:notesMasterId r:id="rId32"/>
  </p:notesMasterIdLst>
  <p:handoutMasterIdLst>
    <p:handoutMasterId r:id="rId33"/>
  </p:handoutMasterIdLst>
  <p:sldIdLst>
    <p:sldId id="257" r:id="rId3"/>
    <p:sldId id="319" r:id="rId4"/>
    <p:sldId id="320" r:id="rId5"/>
    <p:sldId id="294" r:id="rId6"/>
    <p:sldId id="297" r:id="rId7"/>
    <p:sldId id="298" r:id="rId8"/>
    <p:sldId id="264" r:id="rId9"/>
    <p:sldId id="323" r:id="rId10"/>
    <p:sldId id="314" r:id="rId11"/>
    <p:sldId id="280" r:id="rId12"/>
    <p:sldId id="333" r:id="rId13"/>
    <p:sldId id="282" r:id="rId14"/>
    <p:sldId id="276" r:id="rId15"/>
    <p:sldId id="311" r:id="rId16"/>
    <p:sldId id="283" r:id="rId17"/>
    <p:sldId id="335" r:id="rId18"/>
    <p:sldId id="313" r:id="rId19"/>
    <p:sldId id="318" r:id="rId20"/>
    <p:sldId id="326" r:id="rId21"/>
    <p:sldId id="332" r:id="rId22"/>
    <p:sldId id="287" r:id="rId23"/>
    <p:sldId id="312" r:id="rId24"/>
    <p:sldId id="334" r:id="rId25"/>
    <p:sldId id="322" r:id="rId26"/>
    <p:sldId id="315" r:id="rId27"/>
    <p:sldId id="336" r:id="rId28"/>
    <p:sldId id="329" r:id="rId29"/>
    <p:sldId id="331" r:id="rId30"/>
    <p:sldId id="299" r:id="rId31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5C57614-E4B5-D54D-80B0-D1FB2870394A}">
          <p14:sldIdLst>
            <p14:sldId id="257"/>
            <p14:sldId id="319"/>
            <p14:sldId id="320"/>
            <p14:sldId id="294"/>
            <p14:sldId id="297"/>
            <p14:sldId id="298"/>
            <p14:sldId id="264"/>
            <p14:sldId id="323"/>
            <p14:sldId id="314"/>
            <p14:sldId id="280"/>
            <p14:sldId id="333"/>
            <p14:sldId id="282"/>
            <p14:sldId id="276"/>
            <p14:sldId id="311"/>
            <p14:sldId id="283"/>
            <p14:sldId id="335"/>
            <p14:sldId id="313"/>
          </p14:sldIdLst>
        </p14:section>
        <p14:section name="Untitled Section" id="{2E90BBAB-3B28-174B-801E-077D737B0689}">
          <p14:sldIdLst>
            <p14:sldId id="318"/>
            <p14:sldId id="326"/>
            <p14:sldId id="332"/>
            <p14:sldId id="287"/>
            <p14:sldId id="312"/>
            <p14:sldId id="334"/>
            <p14:sldId id="322"/>
            <p14:sldId id="315"/>
            <p14:sldId id="336"/>
            <p14:sldId id="329"/>
            <p14:sldId id="331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3"/>
    <a:srgbClr val="A9F4FF"/>
    <a:srgbClr val="4CBA4F"/>
    <a:srgbClr val="BA4A00"/>
    <a:srgbClr val="8584FF"/>
    <a:srgbClr val="C500C6"/>
    <a:srgbClr val="2C5AE4"/>
    <a:srgbClr val="C0C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36" autoAdjust="0"/>
    <p:restoredTop sz="90929"/>
  </p:normalViewPr>
  <p:slideViewPr>
    <p:cSldViewPr>
      <p:cViewPr varScale="1">
        <p:scale>
          <a:sx n="104" d="100"/>
          <a:sy n="104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%20Documents%20BU%20050107:Budget:FY%2020:Budget%20Book:FY%2020%20Char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%20Documents%20BU%20050107:Budget:FY%2020:Budget%20Book:FY%2020%20Charts%20edite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Downloads:Per%20Pupil%20FY19%20surrounding%20town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%20Documents%20BU%20050107:Budget:FY%2020:Budget%20Book:FY%2020%20Charts%20edite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ngustafson:%20Documents%20BU%20050107:Budget:FY%2020:Budget%20Book:FY%2020%20Charts%20edited.xlsx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%20Documents%20laptop:FY%2021:Budget%20per%20pupil%20charts%20&amp;%20class%20size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Downloads:IV-13%20FY21%20Budget%20copy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%20Documents%20laptop:FY%2021:IV13%20FY21%20Budget%20copy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private:tmp:fcctemp:IV-15%20FY19%20Salary%20Distribution.xls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Downloads:IV-14%20FY21%20Salary%20Distributi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Downloads:XV6-XV10%20FY16-FY21%20choice%20comps-re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%20Documents%20BU%20050107:Budget:FY%2019:Budget%20book:Choice%20out%2006-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Downloads:XV6-XV10%20FY16-FY21%20choice%20comps-rev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ngustafson:%20Documents%20BU%20050107:Budget:FY%2019:Budget%20book:Choice%20out%2006-18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Downloads:XV6-XV10%20FY16-FY21%20choice%20comps-rev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Downloads:XV6-XV10%20FY16-FY21%20choice%20comps-re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ustafson:Downloads:XV6-XV10%20FY16-FY21%20choice%20comps-rev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6748280"/>
        <c:axId val="2116749672"/>
        <c:axId val="0"/>
      </c:bar3DChart>
      <c:catAx>
        <c:axId val="2116748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6749672"/>
        <c:crosses val="autoZero"/>
        <c:auto val="1"/>
        <c:lblAlgn val="ctr"/>
        <c:lblOffset val="100"/>
        <c:noMultiLvlLbl val="0"/>
      </c:catAx>
      <c:valAx>
        <c:axId val="2116749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748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2788552"/>
        <c:axId val="2119373752"/>
      </c:barChart>
      <c:catAx>
        <c:axId val="21127885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19373752"/>
        <c:crosses val="autoZero"/>
        <c:auto val="1"/>
        <c:lblAlgn val="ctr"/>
        <c:lblOffset val="100"/>
        <c:noMultiLvlLbl val="0"/>
      </c:catAx>
      <c:valAx>
        <c:axId val="21193737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112788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1-DE10-46AD-9572-691F7E246D2F}"/>
              </c:ext>
            </c:extLst>
          </c:dPt>
          <c:dPt>
            <c:idx val="7"/>
            <c:invertIfNegative val="0"/>
            <c:bubble3D val="0"/>
            <c:spPr>
              <a:solidFill>
                <a:srgbClr val="000090"/>
              </a:solidFill>
            </c:spPr>
            <c:extLst>
              <c:ext xmlns:c16="http://schemas.microsoft.com/office/drawing/2014/chart" uri="{C3380CC4-5D6E-409C-BE32-E72D297353CC}">
                <c16:uniqueId val="{00000003-DE10-46AD-9572-691F7E246D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'[Per Pupil FY19 surrounding towns.xlsx]Sheet1'!$D$54:$D$64</c:f>
              <c:strCache>
                <c:ptCount val="11"/>
                <c:pt idx="0">
                  <c:v>Holliston</c:v>
                </c:pt>
                <c:pt idx="1">
                  <c:v>Franklin</c:v>
                </c:pt>
                <c:pt idx="2">
                  <c:v>Medway</c:v>
                </c:pt>
                <c:pt idx="3">
                  <c:v>Norfolk</c:v>
                </c:pt>
                <c:pt idx="4">
                  <c:v>Walpole</c:v>
                </c:pt>
                <c:pt idx="5">
                  <c:v>Millis</c:v>
                </c:pt>
                <c:pt idx="6">
                  <c:v>Medfield</c:v>
                </c:pt>
                <c:pt idx="7">
                  <c:v>State Average</c:v>
                </c:pt>
                <c:pt idx="8">
                  <c:v>Westwood</c:v>
                </c:pt>
                <c:pt idx="9">
                  <c:v>Sherborn</c:v>
                </c:pt>
                <c:pt idx="10">
                  <c:v>Dover</c:v>
                </c:pt>
              </c:strCache>
            </c:strRef>
          </c:cat>
          <c:val>
            <c:numRef>
              <c:f>'[Per Pupil FY19 surrounding towns.xlsx]Sheet1'!$E$54:$E$64</c:f>
              <c:numCache>
                <c:formatCode>"$"#,##0</c:formatCode>
                <c:ptCount val="11"/>
                <c:pt idx="0">
                  <c:v>14762</c:v>
                </c:pt>
                <c:pt idx="1">
                  <c:v>15334</c:v>
                </c:pt>
                <c:pt idx="2">
                  <c:v>15947</c:v>
                </c:pt>
                <c:pt idx="3">
                  <c:v>16279</c:v>
                </c:pt>
                <c:pt idx="4">
                  <c:v>16472</c:v>
                </c:pt>
                <c:pt idx="5">
                  <c:v>16703</c:v>
                </c:pt>
                <c:pt idx="6">
                  <c:v>16829</c:v>
                </c:pt>
                <c:pt idx="7">
                  <c:v>16863</c:v>
                </c:pt>
                <c:pt idx="8">
                  <c:v>19378</c:v>
                </c:pt>
                <c:pt idx="9">
                  <c:v>21224</c:v>
                </c:pt>
                <c:pt idx="10">
                  <c:v>23107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10-46AD-9572-691F7E246D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0490920"/>
        <c:axId val="2130806472"/>
      </c:barChart>
      <c:catAx>
        <c:axId val="2120490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0806472"/>
        <c:crosses val="autoZero"/>
        <c:auto val="1"/>
        <c:lblAlgn val="ctr"/>
        <c:lblOffset val="100"/>
        <c:noMultiLvlLbl val="0"/>
      </c:catAx>
      <c:valAx>
        <c:axId val="2130806472"/>
        <c:scaling>
          <c:orientation val="minMax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2120490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239890862743803E-2"/>
          <c:y val="1.30810802088235E-2"/>
          <c:w val="0.91506893235759901"/>
          <c:h val="0.8264059972461059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0362888"/>
        <c:axId val="2120372696"/>
      </c:barChart>
      <c:catAx>
        <c:axId val="2120362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2120372696"/>
        <c:crosses val="autoZero"/>
        <c:auto val="1"/>
        <c:lblAlgn val="ctr"/>
        <c:lblOffset val="100"/>
        <c:noMultiLvlLbl val="0"/>
      </c:catAx>
      <c:valAx>
        <c:axId val="21203726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20362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865575115766"/>
          <c:y val="0.122270742358079"/>
          <c:w val="0.857876360368105"/>
          <c:h val="0.5776010040229689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1-F9CB-4120-BE6F-8F88F764E690}"/>
              </c:ext>
            </c:extLst>
          </c:dPt>
          <c:dPt>
            <c:idx val="8"/>
            <c:invertIfNegative val="0"/>
            <c:bubble3D val="0"/>
            <c:spPr>
              <a:solidFill>
                <a:srgbClr val="000090"/>
              </a:solidFill>
            </c:spPr>
            <c:extLst>
              <c:ext xmlns:c16="http://schemas.microsoft.com/office/drawing/2014/chart" uri="{C3380CC4-5D6E-409C-BE32-E72D297353CC}">
                <c16:uniqueId val="{00000003-F9CB-4120-BE6F-8F88F764E690}"/>
              </c:ext>
            </c:extLst>
          </c:dPt>
          <c:dLbls>
            <c:dLbl>
              <c:idx val="8"/>
              <c:layout>
                <c:manualLayout>
                  <c:x val="1.7369727047146299E-2"/>
                  <c:y val="-8.7336244541484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CB-4120-BE6F-8F88F764E690}"/>
                </c:ext>
              </c:extLst>
            </c:dLbl>
            <c:dLbl>
              <c:idx val="9"/>
              <c:layout>
                <c:manualLayout>
                  <c:x val="2.80740899943337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CB-4120-BE6F-8F88F764E6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400000"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[Workbook4]Sheet1!$A$43:$A$52</c:f>
              <c:strCache>
                <c:ptCount val="10"/>
                <c:pt idx="0">
                  <c:v>W. Bridge.</c:v>
                </c:pt>
                <c:pt idx="1">
                  <c:v>Lunenburg</c:v>
                </c:pt>
                <c:pt idx="2">
                  <c:v>Abington</c:v>
                </c:pt>
                <c:pt idx="3">
                  <c:v>Sutton</c:v>
                </c:pt>
                <c:pt idx="4">
                  <c:v>Douglas</c:v>
                </c:pt>
                <c:pt idx="5">
                  <c:v>Georgetwon</c:v>
                </c:pt>
                <c:pt idx="6">
                  <c:v>Millbury</c:v>
                </c:pt>
                <c:pt idx="7">
                  <c:v>Millis</c:v>
                </c:pt>
                <c:pt idx="8">
                  <c:v>State Aver.</c:v>
                </c:pt>
                <c:pt idx="9">
                  <c:v>Ayer</c:v>
                </c:pt>
              </c:strCache>
            </c:strRef>
          </c:cat>
          <c:val>
            <c:numRef>
              <c:f>[Workbook4]Sheet1!$B$43:$B$52</c:f>
              <c:numCache>
                <c:formatCode>#,##0</c:formatCode>
                <c:ptCount val="10"/>
                <c:pt idx="0">
                  <c:v>12698</c:v>
                </c:pt>
                <c:pt idx="1">
                  <c:v>13553</c:v>
                </c:pt>
                <c:pt idx="2">
                  <c:v>13805</c:v>
                </c:pt>
                <c:pt idx="3">
                  <c:v>14513</c:v>
                </c:pt>
                <c:pt idx="4">
                  <c:v>14607</c:v>
                </c:pt>
                <c:pt idx="5">
                  <c:v>14693</c:v>
                </c:pt>
                <c:pt idx="6">
                  <c:v>16149</c:v>
                </c:pt>
                <c:pt idx="7">
                  <c:v>16192</c:v>
                </c:pt>
                <c:pt idx="8">
                  <c:v>16306</c:v>
                </c:pt>
                <c:pt idx="9">
                  <c:v>17478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CB-4120-BE6F-8F88F764E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7385832"/>
        <c:axId val="2108049080"/>
        <c:axId val="0"/>
      </c:bar3DChart>
      <c:catAx>
        <c:axId val="2127385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2108049080"/>
        <c:crosses val="autoZero"/>
        <c:auto val="1"/>
        <c:lblAlgn val="ctr"/>
        <c:lblOffset val="100"/>
        <c:noMultiLvlLbl val="0"/>
      </c:catAx>
      <c:valAx>
        <c:axId val="210804908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127385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39890862743803E-2"/>
          <c:y val="1.30810802088235E-2"/>
          <c:w val="0.91506893235759901"/>
          <c:h val="0.8264059972461059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9249688"/>
        <c:axId val="2127492872"/>
      </c:barChart>
      <c:catAx>
        <c:axId val="2119249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2127492872"/>
        <c:crosses val="autoZero"/>
        <c:auto val="1"/>
        <c:lblAlgn val="ctr"/>
        <c:lblOffset val="100"/>
        <c:noMultiLvlLbl val="0"/>
      </c:catAx>
      <c:valAx>
        <c:axId val="2127492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192496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988407699038"/>
          <c:y val="0.121338912133891"/>
          <c:w val="0.84090048118985095"/>
          <c:h val="0.5905851151451260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1-3FB3-4E94-B98B-9994905845AD}"/>
              </c:ext>
            </c:extLst>
          </c:dPt>
          <c:dPt>
            <c:idx val="7"/>
            <c:invertIfNegative val="0"/>
            <c:bubble3D val="0"/>
            <c:spPr>
              <a:solidFill>
                <a:srgbClr val="000090"/>
              </a:solidFill>
            </c:spPr>
            <c:extLst>
              <c:ext xmlns:c16="http://schemas.microsoft.com/office/drawing/2014/chart" uri="{C3380CC4-5D6E-409C-BE32-E72D297353CC}">
                <c16:uniqueId val="{00000003-3FB3-4E94-B98B-9994905845AD}"/>
              </c:ext>
            </c:extLst>
          </c:dPt>
          <c:dLbls>
            <c:dLbl>
              <c:idx val="10"/>
              <c:layout>
                <c:manualLayout>
                  <c:x val="2.50000000000000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B3-4E94-B98B-9994905845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400000"/>
              <a:lstStyle/>
              <a:p>
                <a:pPr>
                  <a:defRPr sz="12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[Workbook4]Sheet1!$L$43:$L$53</c:f>
              <c:strCache>
                <c:ptCount val="11"/>
                <c:pt idx="0">
                  <c:v>W. Bridge.</c:v>
                </c:pt>
                <c:pt idx="1">
                  <c:v>Lunenburg</c:v>
                </c:pt>
                <c:pt idx="2">
                  <c:v>Abington</c:v>
                </c:pt>
                <c:pt idx="3">
                  <c:v>Sutton</c:v>
                </c:pt>
                <c:pt idx="4">
                  <c:v>Douglas</c:v>
                </c:pt>
                <c:pt idx="5">
                  <c:v>Georgetown</c:v>
                </c:pt>
                <c:pt idx="6">
                  <c:v>Millis</c:v>
                </c:pt>
                <c:pt idx="7">
                  <c:v>State Aver.</c:v>
                </c:pt>
                <c:pt idx="8">
                  <c:v>Millbury</c:v>
                </c:pt>
                <c:pt idx="9">
                  <c:v>Ayer</c:v>
                </c:pt>
                <c:pt idx="10">
                  <c:v>Maynard</c:v>
                </c:pt>
              </c:strCache>
            </c:strRef>
          </c:cat>
          <c:val>
            <c:numRef>
              <c:f>[Workbook4]Sheet1!$M$43:$M$53</c:f>
              <c:numCache>
                <c:formatCode>#,##0</c:formatCode>
                <c:ptCount val="11"/>
                <c:pt idx="0">
                  <c:v>13580</c:v>
                </c:pt>
                <c:pt idx="1">
                  <c:v>13786</c:v>
                </c:pt>
                <c:pt idx="2">
                  <c:v>14887</c:v>
                </c:pt>
                <c:pt idx="3">
                  <c:v>14993</c:v>
                </c:pt>
                <c:pt idx="4">
                  <c:v>15591</c:v>
                </c:pt>
                <c:pt idx="5">
                  <c:v>15656</c:v>
                </c:pt>
                <c:pt idx="6">
                  <c:v>16703</c:v>
                </c:pt>
                <c:pt idx="7">
                  <c:v>16863</c:v>
                </c:pt>
                <c:pt idx="8">
                  <c:v>16957</c:v>
                </c:pt>
                <c:pt idx="9">
                  <c:v>17727</c:v>
                </c:pt>
                <c:pt idx="10">
                  <c:v>19855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B3-4E94-B98B-999490584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6080136"/>
        <c:axId val="2132574472"/>
        <c:axId val="0"/>
      </c:bar3DChart>
      <c:catAx>
        <c:axId val="-2136080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2132574472"/>
        <c:crosses val="autoZero"/>
        <c:auto val="1"/>
        <c:lblAlgn val="ctr"/>
        <c:lblOffset val="100"/>
        <c:noMultiLvlLbl val="0"/>
      </c:catAx>
      <c:valAx>
        <c:axId val="213257447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-2136080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1-94F2-4C0F-9209-58C31E1B05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'[Budget per pupil charts &amp; class size.xls]Sheet1'!$M$25:$M$40</c:f>
              <c:strCache>
                <c:ptCount val="16"/>
                <c:pt idx="0">
                  <c:v>Westwood </c:v>
                </c:pt>
                <c:pt idx="1">
                  <c:v>Medfiled</c:v>
                </c:pt>
                <c:pt idx="2">
                  <c:v>Hopkinton</c:v>
                </c:pt>
                <c:pt idx="3">
                  <c:v>Holliston</c:v>
                </c:pt>
                <c:pt idx="4">
                  <c:v>Georgetown</c:v>
                </c:pt>
                <c:pt idx="5">
                  <c:v>Medway</c:v>
                </c:pt>
                <c:pt idx="6">
                  <c:v>Walpole</c:v>
                </c:pt>
                <c:pt idx="7">
                  <c:v>Millis</c:v>
                </c:pt>
                <c:pt idx="8">
                  <c:v>Hopedale</c:v>
                </c:pt>
                <c:pt idx="9">
                  <c:v>Sutton</c:v>
                </c:pt>
                <c:pt idx="10">
                  <c:v>Ashland</c:v>
                </c:pt>
                <c:pt idx="11">
                  <c:v>Douglas</c:v>
                </c:pt>
                <c:pt idx="12">
                  <c:v>Lunenburg</c:v>
                </c:pt>
                <c:pt idx="13">
                  <c:v>Bellingham</c:v>
                </c:pt>
                <c:pt idx="14">
                  <c:v>Norton</c:v>
                </c:pt>
                <c:pt idx="15">
                  <c:v>W. Boylston</c:v>
                </c:pt>
              </c:strCache>
            </c:strRef>
          </c:cat>
          <c:val>
            <c:numRef>
              <c:f>'[Budget per pupil charts &amp; class size.xls]Sheet1'!$N$25:$N$40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5.4</c:v>
                </c:pt>
                <c:pt idx="3">
                  <c:v>6.9</c:v>
                </c:pt>
                <c:pt idx="4">
                  <c:v>8.6999999999999993</c:v>
                </c:pt>
                <c:pt idx="5">
                  <c:v>10</c:v>
                </c:pt>
                <c:pt idx="6">
                  <c:v>10.6</c:v>
                </c:pt>
                <c:pt idx="7">
                  <c:v>10.9</c:v>
                </c:pt>
                <c:pt idx="8">
                  <c:v>12.5</c:v>
                </c:pt>
                <c:pt idx="9">
                  <c:v>12.6</c:v>
                </c:pt>
                <c:pt idx="10">
                  <c:v>15.7</c:v>
                </c:pt>
                <c:pt idx="11">
                  <c:v>16.7</c:v>
                </c:pt>
                <c:pt idx="12">
                  <c:v>16.899999999999999</c:v>
                </c:pt>
                <c:pt idx="13">
                  <c:v>20.5</c:v>
                </c:pt>
                <c:pt idx="14">
                  <c:v>20.5</c:v>
                </c:pt>
                <c:pt idx="15">
                  <c:v>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F2-4C0F-9209-58C31E1B0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8358904"/>
        <c:axId val="-2138279432"/>
        <c:axId val="0"/>
      </c:bar3DChart>
      <c:catAx>
        <c:axId val="211835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600000"/>
          <a:lstStyle/>
          <a:p>
            <a:pPr>
              <a:defRPr sz="1200" b="1" i="0"/>
            </a:pPr>
            <a:endParaRPr lang="en-US"/>
          </a:p>
        </c:txPr>
        <c:crossAx val="-2138279432"/>
        <c:crosses val="autoZero"/>
        <c:auto val="1"/>
        <c:lblAlgn val="ctr"/>
        <c:lblOffset val="100"/>
        <c:noMultiLvlLbl val="0"/>
      </c:catAx>
      <c:valAx>
        <c:axId val="-2138279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358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78466399064101"/>
          <c:y val="7.3394844856892794E-2"/>
          <c:w val="0.75176346827882001"/>
          <c:h val="0.9266050881655459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645207088432601E-2"/>
          <c:y val="0"/>
          <c:w val="0.92673258656803204"/>
          <c:h val="1"/>
        </c:manualLayout>
      </c:layout>
      <c:pie3DChart>
        <c:varyColors val="1"/>
        <c:ser>
          <c:idx val="0"/>
          <c:order val="0"/>
          <c:explosion val="2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CC9-4F27-8A63-236F39B093B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CC9-4F27-8A63-236F39B093B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CCC9-4F27-8A63-236F39B093B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CCC9-4F27-8A63-236F39B093B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CC9-4F27-8A63-236F39B093B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CCC9-4F27-8A63-236F39B093B7}"/>
              </c:ext>
            </c:extLst>
          </c:dPt>
          <c:dLbls>
            <c:dLbl>
              <c:idx val="0"/>
              <c:layout>
                <c:manualLayout>
                  <c:x val="-0.121882698536125"/>
                  <c:y val="-0.246017898930288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Salaries -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$13,922,562 - 83.75%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C9-4F27-8A63-236F39B093B7}"/>
                </c:ext>
              </c:extLst>
            </c:dLbl>
            <c:dLbl>
              <c:idx val="1"/>
              <c:layout>
                <c:manualLayout>
                  <c:x val="-2.07592814427188E-2"/>
                  <c:y val="5.8346443007532299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Expenses - $759,737 - 4.57%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C9-4F27-8A63-236F39B093B7}"/>
                </c:ext>
              </c:extLst>
            </c:dLbl>
            <c:dLbl>
              <c:idx val="2"/>
              <c:layout>
                <c:manualLayout>
                  <c:x val="-8.5798032443893304E-3"/>
                  <c:y val="-2.2307177981992599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Energy -$327,902 - 1.97%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C9-4F27-8A63-236F39B093B7}"/>
                </c:ext>
              </c:extLst>
            </c:dLbl>
            <c:dLbl>
              <c:idx val="3"/>
              <c:layout>
                <c:manualLayout>
                  <c:x val="1.43885421263897E-2"/>
                  <c:y val="-9.106043466869860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Maintenance - $272,583 - 1.64%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C9-4F27-8A63-236F39B093B7}"/>
                </c:ext>
              </c:extLst>
            </c:dLbl>
            <c:dLbl>
              <c:idx val="4"/>
              <c:layout>
                <c:manualLayout>
                  <c:x val="0.124579273176461"/>
                  <c:y val="-9.0841334824195902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Special Education -$1,200,697 - 7.22%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C9-4F27-8A63-236F39B093B7}"/>
                </c:ext>
              </c:extLst>
            </c:dLbl>
            <c:dLbl>
              <c:idx val="5"/>
              <c:layout>
                <c:manualLayout>
                  <c:x val="0.16236365929008301"/>
                  <c:y val="-7.9070851948384396E-2"/>
                </c:manualLayout>
              </c:layout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/>
                      <a:t>Transportation -$140,750 - .85%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C9-4F27-8A63-236F39B093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'[IV13 FY21 Budget copy.xls]$ amounts'!$A$30:$A$35</c:f>
              <c:strCache>
                <c:ptCount val="6"/>
                <c:pt idx="0">
                  <c:v>Salaries - $13,922,562</c:v>
                </c:pt>
                <c:pt idx="1">
                  <c:v>Expenses - $759,737</c:v>
                </c:pt>
                <c:pt idx="2">
                  <c:v>Energy - $327,902</c:v>
                </c:pt>
                <c:pt idx="3">
                  <c:v>Maintenance-$272,583</c:v>
                </c:pt>
                <c:pt idx="4">
                  <c:v>Special Education -$1,200,697</c:v>
                </c:pt>
                <c:pt idx="5">
                  <c:v>Transportation-$140,750</c:v>
                </c:pt>
              </c:strCache>
            </c:strRef>
          </c:cat>
          <c:val>
            <c:numRef>
              <c:f>'[IV13 FY21 Budget copy.xls]$ amounts'!$B$30:$B$35</c:f>
              <c:numCache>
                <c:formatCode>"$"#,##0</c:formatCode>
                <c:ptCount val="6"/>
                <c:pt idx="0">
                  <c:v>13922562</c:v>
                </c:pt>
                <c:pt idx="1">
                  <c:v>759737</c:v>
                </c:pt>
                <c:pt idx="2">
                  <c:v>327902</c:v>
                </c:pt>
                <c:pt idx="3">
                  <c:v>272583</c:v>
                </c:pt>
                <c:pt idx="4">
                  <c:v>1200697</c:v>
                </c:pt>
                <c:pt idx="5">
                  <c:v>140750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C9-4F27-8A63-236F39B09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0742422013465E-6"/>
          <c:y val="0"/>
          <c:w val="0.98933385733016599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4593148039631899E-2"/>
          <c:y val="0.73716683070866096"/>
          <c:w val="0.91001757962588004"/>
          <c:h val="0.20033316929133901"/>
        </c:manualLayout>
      </c:layout>
      <c:overlay val="0"/>
      <c:txPr>
        <a:bodyPr/>
        <a:lstStyle/>
        <a:p>
          <a:pPr>
            <a:defRPr sz="1400" b="1" i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</c:spPr>
          <c:invertIfNegative val="0"/>
          <c:dLbls>
            <c:dLbl>
              <c:idx val="9"/>
              <c:layout>
                <c:manualLayout>
                  <c:x val="2.89855072463747E-3"/>
                  <c:y val="-6.66666666666670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16-22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1E-4DA0-8933-57BFB7877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4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[Workbook4]Sheet1!$A$28:$A$37</c:f>
              <c:strCache>
                <c:ptCount val="10"/>
                <c:pt idx="0">
                  <c:v>K</c:v>
                </c:pt>
                <c:pt idx="1">
                  <c:v>Gr. 1</c:v>
                </c:pt>
                <c:pt idx="2">
                  <c:v>Gr.2</c:v>
                </c:pt>
                <c:pt idx="3">
                  <c:v>Gr.3</c:v>
                </c:pt>
                <c:pt idx="4">
                  <c:v>Gr.4</c:v>
                </c:pt>
                <c:pt idx="5">
                  <c:v>Gr.5</c:v>
                </c:pt>
                <c:pt idx="6">
                  <c:v>Gr.6</c:v>
                </c:pt>
                <c:pt idx="7">
                  <c:v>Gr.7</c:v>
                </c:pt>
                <c:pt idx="8">
                  <c:v>Gr.8</c:v>
                </c:pt>
                <c:pt idx="9">
                  <c:v>Gr.9-12</c:v>
                </c:pt>
              </c:strCache>
            </c:strRef>
          </c:cat>
          <c:val>
            <c:numRef>
              <c:f>[Workbook4]Sheet1!$B$28:$B$37</c:f>
              <c:numCache>
                <c:formatCode>General</c:formatCode>
                <c:ptCount val="10"/>
                <c:pt idx="0">
                  <c:v>20</c:v>
                </c:pt>
                <c:pt idx="1">
                  <c:v>19.2</c:v>
                </c:pt>
                <c:pt idx="2">
                  <c:v>19.2</c:v>
                </c:pt>
                <c:pt idx="3">
                  <c:v>20</c:v>
                </c:pt>
                <c:pt idx="4">
                  <c:v>21</c:v>
                </c:pt>
                <c:pt idx="5">
                  <c:v>25.75</c:v>
                </c:pt>
                <c:pt idx="6">
                  <c:v>17.8</c:v>
                </c:pt>
                <c:pt idx="7">
                  <c:v>18.8</c:v>
                </c:pt>
                <c:pt idx="8">
                  <c:v>19.899999999999999</c:v>
                </c:pt>
                <c:pt idx="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E-4DA0-8933-57BFB7877B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5942328"/>
        <c:axId val="2070300488"/>
        <c:axId val="0"/>
      </c:bar3DChart>
      <c:catAx>
        <c:axId val="2115942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2070300488"/>
        <c:crosses val="autoZero"/>
        <c:auto val="1"/>
        <c:lblAlgn val="ctr"/>
        <c:lblOffset val="100"/>
        <c:noMultiLvlLbl val="0"/>
      </c:catAx>
      <c:valAx>
        <c:axId val="2070300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942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3035068156866E-2"/>
          <c:w val="1"/>
          <c:h val="0.94869649318431304"/>
        </c:manualLayout>
      </c:layout>
      <c:pie3DChart>
        <c:varyColors val="1"/>
        <c:ser>
          <c:idx val="0"/>
          <c:order val="0"/>
          <c:explosion val="2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075-47EF-A24D-054079510B3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075-47EF-A24D-054079510B3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075-47EF-A24D-054079510B3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075-47EF-A24D-054079510B3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075-47EF-A24D-054079510B3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A075-47EF-A24D-054079510B3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A075-47EF-A24D-054079510B3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A075-47EF-A24D-054079510B37}"/>
              </c:ext>
            </c:extLst>
          </c:dPt>
          <c:dLbls>
            <c:dLbl>
              <c:idx val="0"/>
              <c:layout>
                <c:manualLayout>
                  <c:x val="-4.4226579520697203E-2"/>
                  <c:y val="-2.97371848466636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Administration - </a:t>
                    </a:r>
                  </a:p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$1,264,266 - 9 % </a:t>
                    </a:r>
                    <a:endParaRPr lang="en-US"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75-47EF-A24D-054079510B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/>
                      <a:t>Technology- $386,614 - 2.8% </a:t>
                    </a:r>
                    <a:endParaRPr lang="en-US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75-47EF-A24D-054079510B37}"/>
                </c:ext>
              </c:extLst>
            </c:dLbl>
            <c:dLbl>
              <c:idx val="2"/>
              <c:layout>
                <c:manualLayout>
                  <c:x val="-1.41242937853107E-3"/>
                  <c:y val="-5.467050941238060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Admin. Assts./Specialists - $569,656 - 4.1%</a:t>
                    </a:r>
                    <a:endParaRPr lang="en-US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75-47EF-A24D-054079510B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1"/>
                      <a:t>Maintenance - $575,958 - 4.1%</a:t>
                    </a:r>
                    <a:endParaRPr lang="en-US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75-47EF-A24D-054079510B37}"/>
                </c:ext>
              </c:extLst>
            </c:dLbl>
            <c:dLbl>
              <c:idx val="4"/>
              <c:layout>
                <c:manualLayout>
                  <c:x val="9.4295231490238093E-2"/>
                  <c:y val="-0.13796513035411301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Teachers - $9,891,512 - 70.4% 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75-47EF-A24D-054079510B37}"/>
                </c:ext>
              </c:extLst>
            </c:dLbl>
            <c:dLbl>
              <c:idx val="5"/>
              <c:layout>
                <c:manualLayout>
                  <c:x val="-0.101098580897727"/>
                  <c:y val="4.9562156724033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Paraprofessional</a:t>
                    </a:r>
                  </a:p>
                  <a:p>
                    <a:r>
                      <a:rPr lang="en-US" sz="1600" b="1" dirty="0"/>
                      <a:t>/Tutors/Therapists - $730,700 - 5.2% </a:t>
                    </a:r>
                    <a:endParaRPr lang="en-US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75-47EF-A24D-054079510B3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600" b="1"/>
                      <a:t>Coaches/Activity Leaders - $313,695 - 2.2% </a:t>
                    </a:r>
                    <a:endParaRPr lang="en-US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75-47EF-A24D-054079510B37}"/>
                </c:ext>
              </c:extLst>
            </c:dLbl>
            <c:dLbl>
              <c:idx val="7"/>
              <c:layout>
                <c:manualLayout>
                  <c:x val="0.12175908625828499"/>
                  <c:y val="-0.15295663969644199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Transportation - $311,234 - 2.2% </a:t>
                    </a:r>
                    <a:endParaRPr lang="en-US" b="1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75-47EF-A24D-054079510B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'[IV-14 FY21 Salary Distribution.xls]$ amounts'!$A$38:$A$45</c:f>
              <c:strCache>
                <c:ptCount val="8"/>
                <c:pt idx="0">
                  <c:v>Administration -$1,264,266</c:v>
                </c:pt>
                <c:pt idx="1">
                  <c:v>Technology - $386,614</c:v>
                </c:pt>
                <c:pt idx="2">
                  <c:v>Administrative Assistants/Specialists - $569,656</c:v>
                </c:pt>
                <c:pt idx="3">
                  <c:v>Maintenance - $575,958</c:v>
                </c:pt>
                <c:pt idx="4">
                  <c:v>Teachers - $9,891,512</c:v>
                </c:pt>
                <c:pt idx="5">
                  <c:v>Aides/Tutors/Therapists - $730,700</c:v>
                </c:pt>
                <c:pt idx="6">
                  <c:v>Coaches/Activity Leaders -$313,695</c:v>
                </c:pt>
                <c:pt idx="7">
                  <c:v>Transportation -$311,234</c:v>
                </c:pt>
              </c:strCache>
            </c:strRef>
          </c:cat>
          <c:val>
            <c:numRef>
              <c:f>'[IV-14 FY21 Salary Distribution.xls]$ amounts'!$B$38:$B$45</c:f>
              <c:numCache>
                <c:formatCode>"$"#,##0_);[Red]\("$"#,##0\)</c:formatCode>
                <c:ptCount val="8"/>
                <c:pt idx="0">
                  <c:v>1264266</c:v>
                </c:pt>
                <c:pt idx="1">
                  <c:v>386614</c:v>
                </c:pt>
                <c:pt idx="2">
                  <c:v>569656</c:v>
                </c:pt>
                <c:pt idx="3">
                  <c:v>575958</c:v>
                </c:pt>
                <c:pt idx="4">
                  <c:v>9891512</c:v>
                </c:pt>
                <c:pt idx="5">
                  <c:v>730700</c:v>
                </c:pt>
                <c:pt idx="6">
                  <c:v>313695</c:v>
                </c:pt>
                <c:pt idx="7">
                  <c:v>311234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75-47EF-A24D-054079510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dLbls>
            <c:dLbl>
              <c:idx val="4"/>
              <c:layout>
                <c:manualLayout>
                  <c:x val="-4.4444444444444401E-3"/>
                  <c:y val="3.2653058426005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36-404F-83A0-1FB99B02A9F8}"/>
                </c:ext>
              </c:extLst>
            </c:dLbl>
            <c:dLbl>
              <c:idx val="9"/>
              <c:layout>
                <c:manualLayout>
                  <c:x val="7.4074074074073001E-3"/>
                  <c:y val="4.7891152358142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36-404F-83A0-1FB99B02A9F8}"/>
                </c:ext>
              </c:extLst>
            </c:dLbl>
            <c:dLbl>
              <c:idx val="12"/>
              <c:layout>
                <c:manualLayout>
                  <c:x val="-4.4444444444443299E-3"/>
                  <c:y val="-3.0476187864272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36-404F-83A0-1FB99B02A9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'[XV6-XV10 FY16-FY21 choice comps-rev.xlsx]data'!$S$3:$S$16</c:f>
              <c:strCache>
                <c:ptCount val="14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'[XV6-XV10 FY16-FY21 choice comps-rev.xlsx]data'!$T$3:$T$16</c:f>
              <c:numCache>
                <c:formatCode>General</c:formatCode>
                <c:ptCount val="14"/>
                <c:pt idx="0">
                  <c:v>31</c:v>
                </c:pt>
                <c:pt idx="1">
                  <c:v>35</c:v>
                </c:pt>
                <c:pt idx="2">
                  <c:v>42</c:v>
                </c:pt>
                <c:pt idx="3">
                  <c:v>51</c:v>
                </c:pt>
                <c:pt idx="4">
                  <c:v>66</c:v>
                </c:pt>
                <c:pt idx="5">
                  <c:v>67</c:v>
                </c:pt>
                <c:pt idx="6">
                  <c:v>59</c:v>
                </c:pt>
                <c:pt idx="7">
                  <c:v>69</c:v>
                </c:pt>
                <c:pt idx="8">
                  <c:v>73</c:v>
                </c:pt>
                <c:pt idx="9">
                  <c:v>79</c:v>
                </c:pt>
                <c:pt idx="10">
                  <c:v>79</c:v>
                </c:pt>
                <c:pt idx="11">
                  <c:v>91</c:v>
                </c:pt>
                <c:pt idx="12">
                  <c:v>83</c:v>
                </c:pt>
                <c:pt idx="13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36-404F-83A0-1FB99B02A9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8799032"/>
        <c:axId val="2138673304"/>
      </c:lineChart>
      <c:catAx>
        <c:axId val="2138799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38673304"/>
        <c:crosses val="autoZero"/>
        <c:auto val="1"/>
        <c:lblAlgn val="ctr"/>
        <c:lblOffset val="100"/>
        <c:noMultiLvlLbl val="0"/>
      </c:catAx>
      <c:valAx>
        <c:axId val="2138673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8799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120120"/>
        <c:axId val="2106087944"/>
      </c:lineChart>
      <c:catAx>
        <c:axId val="210612012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6087944"/>
        <c:crosses val="autoZero"/>
        <c:auto val="1"/>
        <c:lblAlgn val="ctr"/>
        <c:lblOffset val="100"/>
        <c:noMultiLvlLbl val="0"/>
      </c:catAx>
      <c:valAx>
        <c:axId val="2106087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6120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8.8888888888888906E-3"/>
                  <c:y val="-3.9183670111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9A-4DBF-88BD-0D457A4EB9F4}"/>
                </c:ext>
              </c:extLst>
            </c:dLbl>
            <c:dLbl>
              <c:idx val="4"/>
              <c:layout>
                <c:manualLayout>
                  <c:x val="2.9629629629629099E-3"/>
                  <c:y val="3.0476187864272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9A-4DBF-88BD-0D457A4EB9F4}"/>
                </c:ext>
              </c:extLst>
            </c:dLbl>
            <c:dLbl>
              <c:idx val="5"/>
              <c:layout>
                <c:manualLayout>
                  <c:x val="-1.48148148148159E-3"/>
                  <c:y val="-3.9183670111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A-4DBF-88BD-0D457A4EB9F4}"/>
                </c:ext>
              </c:extLst>
            </c:dLbl>
            <c:dLbl>
              <c:idx val="6"/>
              <c:layout>
                <c:manualLayout>
                  <c:x val="8.8888888888888906E-3"/>
                  <c:y val="-1.30612233704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A-4DBF-88BD-0D457A4EB9F4}"/>
                </c:ext>
              </c:extLst>
            </c:dLbl>
            <c:dLbl>
              <c:idx val="7"/>
              <c:layout>
                <c:manualLayout>
                  <c:x val="-2.9629629629629602E-3"/>
                  <c:y val="5.442176404334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A-4DBF-88BD-0D457A4EB9F4}"/>
                </c:ext>
              </c:extLst>
            </c:dLbl>
            <c:dLbl>
              <c:idx val="9"/>
              <c:layout>
                <c:manualLayout>
                  <c:x val="1.4814814814814801E-3"/>
                  <c:y val="-3.265305842600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A-4DBF-88BD-0D457A4EB9F4}"/>
                </c:ext>
              </c:extLst>
            </c:dLbl>
            <c:dLbl>
              <c:idx val="10"/>
              <c:layout>
                <c:manualLayout>
                  <c:x val="-2.9629629629629602E-3"/>
                  <c:y val="-4.57142817964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A-4DBF-88BD-0D457A4EB9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'[XV6-XV10 FY16-FY21 choice comps-rev.xlsx]data'!$S$19:$S$29</c:f>
              <c:strCache>
                <c:ptCount val="11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2018-2019</c:v>
                </c:pt>
                <c:pt idx="10">
                  <c:v>2019-2020</c:v>
                </c:pt>
              </c:strCache>
            </c:strRef>
          </c:cat>
          <c:val>
            <c:numRef>
              <c:f>'[XV6-XV10 FY16-FY21 choice comps-rev.xlsx]data'!$T$19:$T$29</c:f>
              <c:numCache>
                <c:formatCode>General</c:formatCode>
                <c:ptCount val="11"/>
                <c:pt idx="0">
                  <c:v>36</c:v>
                </c:pt>
                <c:pt idx="1">
                  <c:v>41</c:v>
                </c:pt>
                <c:pt idx="2">
                  <c:v>45</c:v>
                </c:pt>
                <c:pt idx="3">
                  <c:v>30</c:v>
                </c:pt>
                <c:pt idx="4">
                  <c:v>29</c:v>
                </c:pt>
                <c:pt idx="5">
                  <c:v>30</c:v>
                </c:pt>
                <c:pt idx="6">
                  <c:v>30</c:v>
                </c:pt>
                <c:pt idx="7">
                  <c:v>26</c:v>
                </c:pt>
                <c:pt idx="8">
                  <c:v>27</c:v>
                </c:pt>
                <c:pt idx="9">
                  <c:v>34</c:v>
                </c:pt>
                <c:pt idx="10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C9A-4DBF-88BD-0D457A4EB9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24817928"/>
        <c:axId val="2119128136"/>
      </c:lineChart>
      <c:catAx>
        <c:axId val="2124817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119128136"/>
        <c:crosses val="autoZero"/>
        <c:auto val="1"/>
        <c:lblAlgn val="ctr"/>
        <c:lblOffset val="100"/>
        <c:noMultiLvlLbl val="0"/>
      </c:catAx>
      <c:valAx>
        <c:axId val="2119128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4817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247608"/>
        <c:axId val="2133998376"/>
      </c:lineChart>
      <c:catAx>
        <c:axId val="21362476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33998376"/>
        <c:crosses val="autoZero"/>
        <c:auto val="1"/>
        <c:lblAlgn val="ctr"/>
        <c:lblOffset val="100"/>
        <c:noMultiLvlLbl val="0"/>
      </c:catAx>
      <c:valAx>
        <c:axId val="2133998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247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782616730821499E-2"/>
          <c:y val="1.3056000131588001E-2"/>
          <c:w val="0.86230210824301301"/>
          <c:h val="0.91655776671806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'[XV6-XV10 FY16-FY21 choice comps-rev.xlsx]data'!$A$58</c:f>
              <c:strCache>
                <c:ptCount val="1"/>
                <c:pt idx="0">
                  <c:v>FY 16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6112000263176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D2-45F9-A709-41EEA9625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'[XV6-XV10 FY16-FY21 choice comps-rev.xlsx]data'!$B$58:$O$58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2-45F9-A709-41EEA9625279}"/>
            </c:ext>
          </c:extLst>
        </c:ser>
        <c:ser>
          <c:idx val="1"/>
          <c:order val="1"/>
          <c:tx>
            <c:strRef>
              <c:f>'[XV6-XV10 FY16-FY21 choice comps-rev.xlsx]data'!$A$59</c:f>
              <c:strCache>
                <c:ptCount val="1"/>
                <c:pt idx="0">
                  <c:v>FY 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4261253510930897E-17"/>
                  <c:y val="-1.740800017545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D2-45F9-A709-41EEA9625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'[XV6-XV10 FY16-FY21 choice comps-rev.xlsx]data'!$B$59:$O$59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D2-45F9-A709-41EEA9625279}"/>
            </c:ext>
          </c:extLst>
        </c:ser>
        <c:ser>
          <c:idx val="2"/>
          <c:order val="2"/>
          <c:tx>
            <c:strRef>
              <c:f>'[XV6-XV10 FY16-FY21 choice comps-rev.xlsx]data'!$A$60</c:f>
              <c:strCache>
                <c:ptCount val="1"/>
                <c:pt idx="0">
                  <c:v>FY 18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522507021862E-16"/>
                  <c:y val="-1.3056000131588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D2-45F9-A709-41EEA9625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'[XV6-XV10 FY16-FY21 choice comps-rev.xlsx]data'!$B$60:$O$60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D2-45F9-A709-41EEA9625279}"/>
            </c:ext>
          </c:extLst>
        </c:ser>
        <c:ser>
          <c:idx val="3"/>
          <c:order val="3"/>
          <c:tx>
            <c:strRef>
              <c:f>'[XV6-XV10 FY16-FY21 choice comps-rev.xlsx]data'!$A$61</c:f>
              <c:strCache>
                <c:ptCount val="1"/>
                <c:pt idx="0">
                  <c:v>FY19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78564102468501E-2"/>
                  <c:y val="-2.828800028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D2-45F9-A709-41EEA9625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'[XV6-XV10 FY16-FY21 choice comps-rev.xlsx]data'!$B$61:$O$61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D2-45F9-A709-41EEA9625279}"/>
            </c:ext>
          </c:extLst>
        </c:ser>
        <c:ser>
          <c:idx val="4"/>
          <c:order val="4"/>
          <c:tx>
            <c:strRef>
              <c:f>'[XV6-XV10 FY16-FY21 choice comps-rev.xlsx]data'!$A$62</c:f>
              <c:strCache>
                <c:ptCount val="1"/>
                <c:pt idx="0">
                  <c:v>FY20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0369976687976E-2"/>
                  <c:y val="-2.39360002412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D2-45F9-A709-41EEA9625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'[XV6-XV10 FY16-FY21 choice comps-rev.xlsx]data'!$B$62:$O$62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D2-45F9-A709-41EEA96252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70291192"/>
        <c:axId val="2129781112"/>
        <c:axId val="0"/>
      </c:bar3DChart>
      <c:catAx>
        <c:axId val="2070291192"/>
        <c:scaling>
          <c:orientation val="minMax"/>
        </c:scaling>
        <c:delete val="1"/>
        <c:axPos val="b"/>
        <c:majorTickMark val="out"/>
        <c:minorTickMark val="none"/>
        <c:tickLblPos val="nextTo"/>
        <c:crossAx val="2129781112"/>
        <c:crosses val="autoZero"/>
        <c:auto val="1"/>
        <c:lblAlgn val="ctr"/>
        <c:lblOffset val="100"/>
        <c:noMultiLvlLbl val="0"/>
      </c:catAx>
      <c:valAx>
        <c:axId val="2129781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0291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883499562554699"/>
          <c:y val="0.78866306380304796"/>
          <c:w val="0.59344100320793203"/>
          <c:h val="0.19392197170308201"/>
        </c:manualLayout>
      </c:layout>
      <c:overlay val="0"/>
      <c:txPr>
        <a:bodyPr/>
        <a:lstStyle/>
        <a:p>
          <a:pPr>
            <a:defRPr sz="16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FY15-FY20</a:t>
            </a:r>
            <a:r>
              <a:rPr lang="en-US" sz="2400" baseline="0"/>
              <a:t> Private &amp; Home School</a:t>
            </a:r>
            <a:endParaRPr lang="en-US" sz="240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882251797342E-2"/>
          <c:y val="0.110105601109726"/>
          <c:w val="0.86378337600872901"/>
          <c:h val="0.84562016600310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'[XV6-XV10 FY16-FY21 choice comps-rev.xlsx]data'!$O$48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597389277215402E-3"/>
                  <c:y val="-2.828800028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EC-4FEE-B5CA-D6B6CF77E1FB}"/>
                </c:ext>
              </c:extLst>
            </c:dLbl>
            <c:dLbl>
              <c:idx val="1"/>
              <c:layout>
                <c:manualLayout>
                  <c:x val="1.4798694638607701E-3"/>
                  <c:y val="-2.176000021931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EC-4FEE-B5CA-D6B6CF77E1FB}"/>
                </c:ext>
              </c:extLst>
            </c:dLbl>
            <c:dLbl>
              <c:idx val="2"/>
              <c:layout>
                <c:manualLayout>
                  <c:x val="1.4798694638607701E-3"/>
                  <c:y val="-1.9584000197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EC-4FEE-B5CA-D6B6CF77E1FB}"/>
                </c:ext>
              </c:extLst>
            </c:dLbl>
            <c:dLbl>
              <c:idx val="3"/>
              <c:layout>
                <c:manualLayout>
                  <c:x val="1.1838955710886201E-2"/>
                  <c:y val="-1.740800017545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EC-4FEE-B5CA-D6B6CF77E1FB}"/>
                </c:ext>
              </c:extLst>
            </c:dLbl>
            <c:dLbl>
              <c:idx val="4"/>
              <c:layout>
                <c:manualLayout>
                  <c:x val="1.47986946386076E-2"/>
                  <c:y val="-1.088000010965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EC-4FEE-B5CA-D6B6CF77E1FB}"/>
                </c:ext>
              </c:extLst>
            </c:dLbl>
            <c:dLbl>
              <c:idx val="5"/>
              <c:layout>
                <c:manualLayout>
                  <c:x val="1.03590862470253E-2"/>
                  <c:y val="-1.088000010965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EC-4FEE-B5CA-D6B6CF77E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'[XV6-XV10 FY16-FY21 choice comps-rev.xlsx]data'!$A$49:$N$54</c:f>
              <c:strCache>
                <c:ptCount val="6"/>
                <c:pt idx="0">
                  <c:v>FY 15</c:v>
                </c:pt>
                <c:pt idx="1">
                  <c:v>FY 16</c:v>
                </c:pt>
                <c:pt idx="2">
                  <c:v>FY 17 </c:v>
                </c:pt>
                <c:pt idx="3">
                  <c:v>FY 18</c:v>
                </c:pt>
                <c:pt idx="4">
                  <c:v>FY19</c:v>
                </c:pt>
                <c:pt idx="5">
                  <c:v>FY20</c:v>
                </c:pt>
              </c:strCache>
            </c:strRef>
          </c:cat>
          <c:val>
            <c:numRef>
              <c:f>'[XV6-XV10 FY16-FY21 choice comps-rev.xlsx]data'!$O$49:$O$54</c:f>
              <c:numCache>
                <c:formatCode>General</c:formatCode>
                <c:ptCount val="6"/>
                <c:pt idx="0">
                  <c:v>59</c:v>
                </c:pt>
                <c:pt idx="1">
                  <c:v>63</c:v>
                </c:pt>
                <c:pt idx="2">
                  <c:v>76</c:v>
                </c:pt>
                <c:pt idx="3">
                  <c:v>61</c:v>
                </c:pt>
                <c:pt idx="4">
                  <c:v>79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EC-4FEE-B5CA-D6B6CF77E1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4206104"/>
        <c:axId val="2120532120"/>
        <c:axId val="0"/>
      </c:bar3DChart>
      <c:catAx>
        <c:axId val="2124206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2120532120"/>
        <c:crosses val="autoZero"/>
        <c:auto val="1"/>
        <c:lblAlgn val="ctr"/>
        <c:lblOffset val="100"/>
        <c:noMultiLvlLbl val="0"/>
      </c:catAx>
      <c:valAx>
        <c:axId val="2120532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4206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Tri</a:t>
            </a:r>
            <a:r>
              <a:rPr lang="en-US" baseline="0"/>
              <a:t> County-Norfolk Agricultural FY16-FY20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'[XV6-XV10 FY16-FY21 choice comps-rev.xlsx]data'!$O$38</c:f>
              <c:strCache>
                <c:ptCount val="1"/>
                <c:pt idx="0">
                  <c:v>Tri-County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'[XV6-XV10 FY16-FY21 choice comps-rev.xlsx]data'!$A$39:$N$43</c:f>
              <c:strCache>
                <c:ptCount val="5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</c:strCache>
            </c:strRef>
          </c:cat>
          <c:val>
            <c:numRef>
              <c:f>'[XV6-XV10 FY16-FY21 choice comps-rev.xlsx]data'!$O$39:$O$43</c:f>
              <c:numCache>
                <c:formatCode>General</c:formatCode>
                <c:ptCount val="5"/>
                <c:pt idx="0">
                  <c:v>23</c:v>
                </c:pt>
                <c:pt idx="1">
                  <c:v>34</c:v>
                </c:pt>
                <c:pt idx="2">
                  <c:v>44</c:v>
                </c:pt>
                <c:pt idx="3">
                  <c:v>57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A-46AC-99AB-F0E1535CE921}"/>
            </c:ext>
          </c:extLst>
        </c:ser>
        <c:ser>
          <c:idx val="1"/>
          <c:order val="1"/>
          <c:tx>
            <c:strRef>
              <c:f>'[XV6-XV10 FY16-FY21 choice comps-rev.xlsx]data'!$P$38</c:f>
              <c:strCache>
                <c:ptCount val="1"/>
                <c:pt idx="0">
                  <c:v>Aggie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'[XV6-XV10 FY16-FY21 choice comps-rev.xlsx]data'!$A$39:$N$43</c:f>
              <c:strCache>
                <c:ptCount val="5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</c:strCache>
            </c:strRef>
          </c:cat>
          <c:val>
            <c:numRef>
              <c:f>'[XV6-XV10 FY16-FY21 choice comps-rev.xlsx]data'!$P$39:$P$43</c:f>
              <c:numCache>
                <c:formatCode>General</c:formatCode>
                <c:ptCount val="5"/>
                <c:pt idx="0">
                  <c:v>6</c:v>
                </c:pt>
                <c:pt idx="1">
                  <c:v>2</c:v>
                </c:pt>
                <c:pt idx="2">
                  <c:v>5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DA-46AC-99AB-F0E1535CE921}"/>
            </c:ext>
          </c:extLst>
        </c:ser>
        <c:ser>
          <c:idx val="2"/>
          <c:order val="2"/>
          <c:tx>
            <c:strRef>
              <c:f>'[XV6-XV10 FY16-FY21 choice comps-rev.xlsx]data'!$Q$38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'[XV6-XV10 FY16-FY21 choice comps-rev.xlsx]data'!$A$39:$N$43</c:f>
              <c:strCache>
                <c:ptCount val="5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</c:strCache>
            </c:strRef>
          </c:cat>
          <c:val>
            <c:numRef>
              <c:f>'[XV6-XV10 FY16-FY21 choice comps-rev.xlsx]data'!$Q$39:$Q$43</c:f>
              <c:numCache>
                <c:formatCode>General</c:formatCode>
                <c:ptCount val="5"/>
                <c:pt idx="0">
                  <c:v>29</c:v>
                </c:pt>
                <c:pt idx="1">
                  <c:v>36</c:v>
                </c:pt>
                <c:pt idx="2">
                  <c:v>49</c:v>
                </c:pt>
                <c:pt idx="3">
                  <c:v>66</c:v>
                </c:pt>
                <c:pt idx="4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DA-46AC-99AB-F0E1535CE9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5745320"/>
        <c:axId val="2134232776"/>
      </c:barChart>
      <c:catAx>
        <c:axId val="2125745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 i="0"/>
            </a:pPr>
            <a:endParaRPr lang="en-US"/>
          </a:p>
        </c:txPr>
        <c:crossAx val="2134232776"/>
        <c:crosses val="autoZero"/>
        <c:auto val="1"/>
        <c:lblAlgn val="ctr"/>
        <c:lblOffset val="100"/>
        <c:noMultiLvlLbl val="0"/>
      </c:catAx>
      <c:valAx>
        <c:axId val="2134232776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21257453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ACE7D909-5BB2-B74E-9C86-FC9B09794B7E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7C43CCC3-ECD0-9146-A24C-C4014D79B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0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1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2025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4" tIns="46586" rIns="93174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1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174" tIns="46586" rIns="93174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E70F4E-B54A-AE44-BACE-569E2E5B25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43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20EC3-9E1F-524F-804A-5619694056E0}" type="slidenum">
              <a:rPr lang="en-US"/>
              <a:pPr/>
              <a:t>1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21B3F-344E-2345-91B9-CFEAFB82ECA7}" type="slidenum">
              <a:rPr lang="en-US"/>
              <a:pPr/>
              <a:t>14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826EB-D5B7-0C44-899F-2EEB36ACC314}" type="slidenum">
              <a:rPr lang="en-US"/>
              <a:pPr/>
              <a:t>15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826EB-D5B7-0C44-899F-2EEB36ACC314}" type="slidenum">
              <a:rPr lang="en-US"/>
              <a:pPr/>
              <a:t>16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Millbury moves up  but all else stays the same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and comparable DART Districts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0F4E-B54A-AE44-BACE-569E2E5B25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84% Salaries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0F4E-B54A-AE44-BACE-569E2E5B25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4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Almost 66% teachers,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0F4E-B54A-AE44-BACE-569E2E5B25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4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0164A-3FEE-F041-BBFF-17239015126B}" type="slidenum">
              <a:rPr lang="en-US"/>
              <a:pPr/>
              <a:t>21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4.1% increase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0164A-3FEE-F041-BBFF-17239015126B}" type="slidenum">
              <a:rPr lang="en-US"/>
              <a:pPr/>
              <a:t>22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6</a:t>
            </a:r>
            <a:r>
              <a:rPr lang="en-US" baseline="0" dirty="0"/>
              <a:t> and a third</a:t>
            </a:r>
            <a:r>
              <a:rPr lang="en-US" dirty="0"/>
              <a:t>% increase due to high Sped. Costs and 30% increase overall in utilities.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0164A-3FEE-F041-BBFF-17239015126B}" type="slidenum">
              <a:rPr lang="en-US"/>
              <a:pPr/>
              <a:t>23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6</a:t>
            </a:r>
            <a:r>
              <a:rPr lang="en-US" baseline="0" dirty="0"/>
              <a:t> and a third</a:t>
            </a:r>
            <a:r>
              <a:rPr lang="en-US" dirty="0"/>
              <a:t>% increase due to high Sped. Costs and 30% increase overall in utilities.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0164A-3FEE-F041-BBFF-17239015126B}" type="slidenum">
              <a:rPr lang="en-US"/>
              <a:pPr/>
              <a:t>24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approach is unique-</a:t>
            </a:r>
          </a:p>
          <a:p>
            <a:endParaRPr lang="en-US" dirty="0"/>
          </a:p>
          <a:p>
            <a:r>
              <a:rPr lang="en-US" dirty="0"/>
              <a:t>Our</a:t>
            </a:r>
            <a:r>
              <a:rPr lang="en-US" baseline="0" dirty="0"/>
              <a:t> HS has earned the Premier Delegation Award for at least 3 years in a row for Youth In Govt. </a:t>
            </a:r>
            <a:r>
              <a:rPr lang="en-US" baseline="0"/>
              <a:t>program!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0F4E-B54A-AE44-BACE-569E2E5B25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32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0164A-3FEE-F041-BBFF-17239015126B}" type="slidenum">
              <a:rPr lang="en-US"/>
              <a:pPr/>
              <a:t>25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</a:t>
            </a:r>
            <a:r>
              <a:rPr lang="en-US" baseline="0" dirty="0"/>
              <a:t> $400,000 in needs that are critical to maintain quality of instruction and programming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0164A-3FEE-F041-BBFF-17239015126B}" type="slidenum">
              <a:rPr lang="en-US"/>
              <a:pPr/>
              <a:t>26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</a:t>
            </a:r>
            <a:r>
              <a:rPr lang="en-US" baseline="0" dirty="0"/>
              <a:t> $400,000 in needs that are critical to maintain quality of instruction and programming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Engineering Course! New Computer Science Courses!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0F4E-B54A-AE44-BACE-569E2E5B25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02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DA6F5-49EF-7544-A492-AA12AF833383}" type="slidenum">
              <a:rPr lang="en-US"/>
              <a:pPr/>
              <a:t>7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</a:t>
            </a:r>
            <a:r>
              <a:rPr lang="en-US" dirty="0"/>
              <a:t>year shows about 245 fewer students than the</a:t>
            </a:r>
            <a:r>
              <a:rPr lang="en-US" baseline="0" dirty="0"/>
              <a:t> high of 2010</a:t>
            </a:r>
            <a:r>
              <a:rPr lang="en-US" dirty="0"/>
              <a:t> year,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36C3F-4EE7-2B49-8671-9304BDFB97B5}" type="slidenum">
              <a:rPr lang="en-US"/>
              <a:pPr/>
              <a:t>9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students</a:t>
            </a:r>
            <a:r>
              <a:rPr lang="en-US" baseline="0" dirty="0"/>
              <a:t> will graduate this year and 12 the next year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9E511-4818-EB44-BAEF-58AE84D8A3DE}" type="slidenum">
              <a:rPr lang="en-US"/>
              <a:pPr/>
              <a:t>10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9E511-4818-EB44-BAEF-58AE84D8A3DE}" type="slidenum">
              <a:rPr lang="en-US"/>
              <a:pPr/>
              <a:t>11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21B3F-344E-2345-91B9-CFEAFB82ECA7}" type="slidenum">
              <a:rPr lang="en-US"/>
              <a:pPr/>
              <a:t>12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</a:t>
            </a:r>
            <a:r>
              <a:rPr lang="en-US" baseline="0" dirty="0"/>
              <a:t> the 61, 10 are homes </a:t>
            </a:r>
            <a:r>
              <a:rPr lang="en-US" baseline="0" dirty="0" err="1"/>
              <a:t>chooled</a:t>
            </a:r>
            <a:r>
              <a:rPr lang="en-US" baseline="0" dirty="0"/>
              <a:t> and 51 are private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09EC0-B2AE-DD43-B8FE-BD0422AC62CF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of 32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921580-04FD-D14F-AA1E-51D2037C00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4BD97-10E6-7C4D-AE78-ACE3A498F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110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30D9-D59B-8341-98FA-AD9FFFD89C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0719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C220-864F-9140-9C3D-A557DB42B8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C09E7-EDFD-824A-B424-70C44A77C1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2D56CA-8075-3B43-A8B9-F837E1ACC1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C3B3-CEF9-244A-A01D-F782E28B9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B62B-1409-A74E-8367-8732F63DC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61E4-3A4C-824A-AEEA-327E508DF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61E4-3A4C-824A-AEEA-327E508DF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61E4-3A4C-824A-AEEA-327E508DF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BCBDF-05FD-5A4C-A446-D4A5592A7F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895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D8CE8-88B3-2F45-A9D1-C019B6336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5E31-1AA7-C549-B53B-C252788B3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25F3-8726-9E48-81D3-A6B1820FD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4CDD-8B37-D043-81AC-4B00F281F9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61E4-3A4C-824A-AEEA-327E508DF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861A-F8F4-974D-8B38-2302E3814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D486-EA3E-0C47-8FD0-E8E6EC3EEC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A61E4-3A4C-824A-AEEA-327E508DF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8668A-F123-2847-BE00-39B686D96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729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E7845-4B42-414F-9CE7-2C04DC16FE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7010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59FFEC-A31F-7746-8FB3-6CE269599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707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97590-31EE-2543-83F7-7E4BCA9A61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889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DD4F9-D844-B44B-B023-42A7814C8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43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3FB3D-871C-2D44-A2C6-E14B2FD3AC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389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04C9D-0F8E-8B4F-897D-5A7F745092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344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fld id="{6B7694D0-C7FD-1A4C-8713-38C8992D89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A61E4-3A4C-824A-AEEA-327E508DF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8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0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0"/>
            <a:ext cx="8228013" cy="1600200"/>
          </a:xfrm>
        </p:spPr>
        <p:txBody>
          <a:bodyPr/>
          <a:lstStyle/>
          <a:p>
            <a:pPr algn="ctr"/>
            <a:br>
              <a:rPr lang="en-US" dirty="0">
                <a:latin typeface="Bookman Old Style" charset="0"/>
              </a:rPr>
            </a:br>
            <a:r>
              <a:rPr lang="en-US" dirty="0">
                <a:latin typeface="Bookman Old Style" charset="0"/>
              </a:rPr>
              <a:t>Millis Public Schools </a:t>
            </a:r>
            <a:br>
              <a:rPr lang="en-US" dirty="0">
                <a:latin typeface="Bookman Old Style" charset="0"/>
              </a:rPr>
            </a:br>
            <a:r>
              <a:rPr lang="en-US" sz="2800" dirty="0">
                <a:latin typeface="Bookman Old Style" charset="0"/>
              </a:rPr>
              <a:t>Small School, Big Family</a:t>
            </a:r>
            <a:br>
              <a:rPr lang="en-US" sz="2800" dirty="0">
                <a:latin typeface="Bookman Old Style" charset="0"/>
              </a:rPr>
            </a:br>
            <a:br>
              <a:rPr lang="en-US" dirty="0">
                <a:latin typeface="Bookman Old Style" charset="0"/>
              </a:rPr>
            </a:br>
            <a:r>
              <a:rPr lang="en-US" sz="4800" dirty="0">
                <a:latin typeface="Bookman Old Style" charset="0"/>
              </a:rPr>
              <a:t>FY21 Proposed Budget</a:t>
            </a:r>
            <a:br>
              <a:rPr lang="en-US" sz="5400" dirty="0">
                <a:latin typeface="Bookman Old Style" charset="0"/>
              </a:rPr>
            </a:br>
            <a:endParaRPr lang="en-US" sz="5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715000"/>
            <a:ext cx="8228013" cy="13716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0"/>
              <a:buNone/>
            </a:pPr>
            <a:endParaRPr lang="en-US" sz="2600" b="1" i="1" dirty="0">
              <a:latin typeface="Bookman Old Style" charset="0"/>
            </a:endParaRPr>
          </a:p>
          <a:p>
            <a:pPr>
              <a:buFont typeface="Wingdings" charset="0"/>
              <a:buNone/>
            </a:pPr>
            <a:r>
              <a:rPr lang="en-US" sz="4400" b="1" i="1" dirty="0">
                <a:solidFill>
                  <a:schemeClr val="accent3">
                    <a:lumMod val="75000"/>
                  </a:schemeClr>
                </a:solidFill>
                <a:latin typeface="Bookman Old Style" charset="0"/>
              </a:rPr>
              <a:t>A Culture of</a:t>
            </a:r>
          </a:p>
          <a:p>
            <a:pPr>
              <a:buFont typeface="Wingdings" charset="0"/>
              <a:buNone/>
            </a:pPr>
            <a:r>
              <a:rPr lang="en-US" sz="4400" b="1" i="1" dirty="0">
                <a:solidFill>
                  <a:schemeClr val="accent3">
                    <a:lumMod val="75000"/>
                  </a:schemeClr>
                </a:solidFill>
                <a:latin typeface="Bookman Old Style" charset="0"/>
              </a:rPr>
              <a:t>Continuous Improvement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Bookman Old Style" charset="0"/>
            </a:endParaRPr>
          </a:p>
          <a:p>
            <a:pPr lvl="1"/>
            <a:endParaRPr lang="en-US" sz="1800" dirty="0">
              <a:latin typeface="Bookman Old Style" charset="0"/>
            </a:endParaRPr>
          </a:p>
          <a:p>
            <a:pPr lvl="4">
              <a:buFont typeface="Wingdings" charset="0"/>
              <a:buNone/>
            </a:pPr>
            <a:r>
              <a:rPr lang="en-US" sz="1600" dirty="0">
                <a:latin typeface="Bookman Old Style" charset="0"/>
              </a:rPr>
              <a:t>               </a:t>
            </a:r>
            <a:endParaRPr lang="en-US" sz="1800" dirty="0">
              <a:latin typeface="Bookman Old Style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6096000"/>
            <a:ext cx="4571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 advTm="13996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/>
              </a:rPr>
              <a:t>     FY 10 - 20 School Choice Outgoing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219169"/>
              </p:ext>
            </p:extLst>
          </p:nvPr>
        </p:nvGraphicFramePr>
        <p:xfrm>
          <a:off x="76200" y="990600"/>
          <a:ext cx="9067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374382"/>
              </p:ext>
            </p:extLst>
          </p:nvPr>
        </p:nvGraphicFramePr>
        <p:xfrm>
          <a:off x="285750" y="511968"/>
          <a:ext cx="85725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Tm="12599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04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</a:rPr>
              <a:t>     Charter School Enrollment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0381804"/>
              </p:ext>
            </p:extLst>
          </p:nvPr>
        </p:nvGraphicFramePr>
        <p:xfrm>
          <a:off x="76200" y="990600"/>
          <a:ext cx="9067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27865"/>
              </p:ext>
            </p:extLst>
          </p:nvPr>
        </p:nvGraphicFramePr>
        <p:xfrm>
          <a:off x="304800" y="1219200"/>
          <a:ext cx="85725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1308451"/>
      </p:ext>
    </p:extLst>
  </p:cSld>
  <p:clrMapOvr>
    <a:masterClrMapping/>
  </p:clrMapOvr>
  <p:transition spd="slow" advTm="12599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658961"/>
              </p:ext>
            </p:extLst>
          </p:nvPr>
        </p:nvGraphicFramePr>
        <p:xfrm>
          <a:off x="-26322338" y="3248025"/>
          <a:ext cx="61712476" cy="5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8" name="Worksheet" r:id="rId4" imgW="250329700" imgH="203200" progId="Excel.Sheet.8">
                  <p:embed/>
                </p:oleObj>
              </mc:Choice>
              <mc:Fallback>
                <p:oleObj name="Worksheet" r:id="rId4" imgW="250329700" imgH="20320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322338" y="3248025"/>
                        <a:ext cx="61712476" cy="5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0869"/>
              </p:ext>
            </p:extLst>
          </p:nvPr>
        </p:nvGraphicFramePr>
        <p:xfrm>
          <a:off x="304800" y="304800"/>
          <a:ext cx="85725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 advTm="6568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16858"/>
              </p:ext>
            </p:extLst>
          </p:nvPr>
        </p:nvGraphicFramePr>
        <p:xfrm>
          <a:off x="381000" y="381000"/>
          <a:ext cx="85725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Tm="9495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848057"/>
              </p:ext>
            </p:extLst>
          </p:nvPr>
        </p:nvGraphicFramePr>
        <p:xfrm>
          <a:off x="-26322338" y="3248025"/>
          <a:ext cx="61712476" cy="5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Worksheet" r:id="rId4" imgW="250329700" imgH="203200" progId="Excel.Sheet.8">
                  <p:embed/>
                </p:oleObj>
              </mc:Choice>
              <mc:Fallback>
                <p:oleObj name="Worksheet" r:id="rId4" imgW="250329700" imgH="203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322338" y="3248025"/>
                        <a:ext cx="61712476" cy="5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304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</a:rPr>
              <a:t>FY 19 Per Pupil Expenditure- Surrounding Towns</a:t>
            </a:r>
          </a:p>
          <a:p>
            <a:pPr algn="ctr"/>
            <a:endParaRPr lang="en-US" sz="2800" b="1" dirty="0">
              <a:latin typeface="Times New Roman"/>
            </a:endParaRPr>
          </a:p>
          <a:p>
            <a:pPr algn="ctr"/>
            <a:endParaRPr lang="en-US" sz="2800" b="1" dirty="0">
              <a:latin typeface="Times New Roman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52756"/>
              </p:ext>
            </p:extLst>
          </p:nvPr>
        </p:nvGraphicFramePr>
        <p:xfrm>
          <a:off x="304800" y="762000"/>
          <a:ext cx="85725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60972"/>
              </p:ext>
            </p:extLst>
          </p:nvPr>
        </p:nvGraphicFramePr>
        <p:xfrm>
          <a:off x="381000" y="914400"/>
          <a:ext cx="85725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0973352"/>
      </p:ext>
    </p:extLst>
  </p:cSld>
  <p:clrMapOvr>
    <a:masterClrMapping/>
  </p:clrMapOvr>
  <p:transition spd="slow" advTm="34324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920" y="152400"/>
            <a:ext cx="82268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Verdana"/>
              </a:rPr>
              <a:t>FY 19 Per Pupil Expenditure- Comparable Districts, </a:t>
            </a:r>
          </a:p>
          <a:p>
            <a:pPr algn="ctr"/>
            <a:r>
              <a:rPr lang="en-US" sz="2800" b="1" dirty="0">
                <a:latin typeface="Times New Roman"/>
                <a:cs typeface="Verdana"/>
              </a:rPr>
              <a:t>In-district students only</a:t>
            </a:r>
          </a:p>
          <a:p>
            <a:pPr algn="ctr"/>
            <a:endParaRPr lang="en-US" sz="2800" b="1" dirty="0">
              <a:latin typeface="Times New Roman"/>
              <a:cs typeface="Verdana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868169"/>
              </p:ext>
            </p:extLst>
          </p:nvPr>
        </p:nvGraphicFramePr>
        <p:xfrm>
          <a:off x="304800" y="995715"/>
          <a:ext cx="85725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49087"/>
              </p:ext>
            </p:extLst>
          </p:nvPr>
        </p:nvGraphicFramePr>
        <p:xfrm>
          <a:off x="152400" y="1524000"/>
          <a:ext cx="8763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Tm="30983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994" y="152400"/>
            <a:ext cx="87766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Verdana"/>
              </a:rPr>
              <a:t>FY 19 Per Pupil Expenditure- Comparable Districts, </a:t>
            </a:r>
          </a:p>
          <a:p>
            <a:pPr algn="ctr"/>
            <a:r>
              <a:rPr lang="en-US" sz="2800" b="1" dirty="0">
                <a:latin typeface="Times New Roman"/>
                <a:cs typeface="Verdana"/>
              </a:rPr>
              <a:t>Including Out-of District students for Special Education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16186"/>
              </p:ext>
            </p:extLst>
          </p:nvPr>
        </p:nvGraphicFramePr>
        <p:xfrm>
          <a:off x="304800" y="995715"/>
          <a:ext cx="85725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826403"/>
              </p:ext>
            </p:extLst>
          </p:nvPr>
        </p:nvGraphicFramePr>
        <p:xfrm>
          <a:off x="228600" y="1219200"/>
          <a:ext cx="8686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90429316"/>
      </p:ext>
    </p:extLst>
  </p:cSld>
  <p:clrMapOvr>
    <a:masterClrMapping/>
  </p:clrMapOvr>
  <p:transition spd="slow" advTm="30983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228600"/>
            <a:ext cx="6204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Percent Low Income Comparisons FY ‘20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88456"/>
              </p:ext>
            </p:extLst>
          </p:nvPr>
        </p:nvGraphicFramePr>
        <p:xfrm>
          <a:off x="304800" y="838200"/>
          <a:ext cx="86868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03274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5582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Reductions FY 12 – FY 20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111" y="14478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b="1" dirty="0">
                <a:latin typeface="Times New Roman"/>
                <a:cs typeface="Times New Roman"/>
              </a:rPr>
              <a:t>16% DECLINE in expenses</a:t>
            </a:r>
          </a:p>
          <a:p>
            <a:r>
              <a:rPr lang="en-US" sz="3200" dirty="0">
                <a:latin typeface="Times New Roman"/>
                <a:cs typeface="Times New Roman"/>
              </a:rPr>
              <a:t>      	from FY12 to FY20 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pPr marL="571500" indent="-571500">
              <a:buFont typeface="Wingdings" charset="2"/>
              <a:buChar char="Ø"/>
            </a:pPr>
            <a:r>
              <a:rPr lang="en-US" sz="3200" b="1" dirty="0">
                <a:latin typeface="Times New Roman"/>
                <a:cs typeface="Times New Roman"/>
              </a:rPr>
              <a:t>$636,000 in reductions in FY16:</a:t>
            </a:r>
          </a:p>
          <a:p>
            <a:r>
              <a:rPr lang="en-US" sz="3200" dirty="0">
                <a:latin typeface="Times New Roman"/>
                <a:cs typeface="Times New Roman"/>
              </a:rPr>
              <a:t>	4.2 FTEs, expenses, hiring savings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b="1" dirty="0">
                <a:latin typeface="Times New Roman"/>
                <a:cs typeface="Times New Roman"/>
              </a:rPr>
              <a:t>$295,583 reduced in FY 17 level service budget: </a:t>
            </a:r>
            <a:r>
              <a:rPr lang="en-US" sz="3200" dirty="0">
                <a:latin typeface="Times New Roman"/>
                <a:cs typeface="Times New Roman"/>
              </a:rPr>
              <a:t> 	3.4 FTEs affecting 8 staff, expenses</a:t>
            </a:r>
          </a:p>
          <a:p>
            <a:pPr marL="457200" indent="-457200">
              <a:buFont typeface="Wingdings" charset="2"/>
              <a:buChar char="Ø"/>
            </a:pPr>
            <a:endParaRPr lang="en-US" sz="2000" dirty="0">
              <a:latin typeface="Times New Roman"/>
              <a:cs typeface="Times New Roman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b="1" dirty="0">
                <a:latin typeface="Times New Roman"/>
                <a:cs typeface="Times New Roman"/>
              </a:rPr>
              <a:t>$424,857 </a:t>
            </a:r>
            <a:r>
              <a:rPr lang="en-US" sz="3200" dirty="0">
                <a:latin typeface="Times New Roman"/>
                <a:cs typeface="Times New Roman"/>
              </a:rPr>
              <a:t>reduced in expenses from </a:t>
            </a:r>
            <a:r>
              <a:rPr lang="en-US" sz="3200" b="1" dirty="0">
                <a:latin typeface="Times New Roman"/>
                <a:cs typeface="Times New Roman"/>
              </a:rPr>
              <a:t>FY 19 </a:t>
            </a:r>
            <a:r>
              <a:rPr lang="en-US" sz="3200" dirty="0">
                <a:latin typeface="Times New Roman"/>
                <a:cs typeface="Times New Roman"/>
              </a:rPr>
              <a:t>&amp; loss 	of $60,000 in federal grant funding</a:t>
            </a:r>
          </a:p>
          <a:p>
            <a:r>
              <a:rPr lang="en-US" sz="2800" dirty="0">
                <a:latin typeface="Times New Roman"/>
                <a:cs typeface="Times New Roman"/>
              </a:rPr>
              <a:t>     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884801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 b="1" dirty="0"/>
              <a:t>Total Budget FY 21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863674"/>
              </p:ext>
            </p:extLst>
          </p:nvPr>
        </p:nvGraphicFramePr>
        <p:xfrm>
          <a:off x="228600" y="838200"/>
          <a:ext cx="8564940" cy="619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667439"/>
              </p:ext>
            </p:extLst>
          </p:nvPr>
        </p:nvGraphicFramePr>
        <p:xfrm>
          <a:off x="152400" y="1981200"/>
          <a:ext cx="8564940" cy="58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081962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8222"/>
            <a:ext cx="6701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Budget Development Process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December &amp; January:  </a:t>
            </a:r>
            <a:r>
              <a:rPr lang="en-US" sz="2000" dirty="0">
                <a:latin typeface="+mn-lt"/>
              </a:rPr>
              <a:t>Superintendent and Administrative Team project fixed costs </a:t>
            </a:r>
          </a:p>
          <a:p>
            <a:r>
              <a:rPr lang="en-US" sz="2000" dirty="0">
                <a:latin typeface="+mn-lt"/>
              </a:rPr>
              <a:t>                                        and solicit input on critical needs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February:  	</a:t>
            </a:r>
            <a:r>
              <a:rPr lang="en-US" sz="2000" dirty="0">
                <a:latin typeface="+mn-lt"/>
              </a:rPr>
              <a:t>School Committee and administration develop draft budget in 		light of Governor’s budget and projected town revenue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April:  		</a:t>
            </a:r>
            <a:r>
              <a:rPr lang="en-US" sz="2000" dirty="0">
                <a:latin typeface="+mn-lt"/>
              </a:rPr>
              <a:t>Preliminary FY21 budget Public Hearing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April- May:  	</a:t>
            </a:r>
            <a:r>
              <a:rPr lang="en-US" sz="2000" dirty="0">
                <a:latin typeface="+mn-lt"/>
              </a:rPr>
              <a:t>Budget and warrants presented to Finance Committee.</a:t>
            </a:r>
          </a:p>
          <a:p>
            <a:r>
              <a:rPr lang="en-US" sz="2000" dirty="0">
                <a:latin typeface="+mn-lt"/>
              </a:rPr>
              <a:t>	        	Continue to monitor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state and local funding sources. </a:t>
            </a:r>
          </a:p>
          <a:p>
            <a:r>
              <a:rPr lang="en-US" sz="2000" dirty="0">
                <a:latin typeface="+mn-lt"/>
              </a:rPr>
              <a:t>	        	Make adjustments for balanced budget at Town Meeting. </a:t>
            </a:r>
            <a:endParaRPr lang="en-US" sz="2000" b="1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June?:  		</a:t>
            </a:r>
            <a:r>
              <a:rPr lang="en-US" sz="2000" dirty="0">
                <a:latin typeface="+mn-lt"/>
              </a:rPr>
              <a:t>School Committee approves final FY 21 budget amount.</a:t>
            </a:r>
          </a:p>
          <a:p>
            <a:r>
              <a:rPr lang="en-US" sz="2000" dirty="0">
                <a:latin typeface="+mn-lt"/>
              </a:rPr>
              <a:t>                   	 Approval at Town Meeting.</a:t>
            </a:r>
          </a:p>
          <a:p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82534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 b="1" dirty="0"/>
              <a:t>Salaries FY 21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70628"/>
              </p:ext>
            </p:extLst>
          </p:nvPr>
        </p:nvGraphicFramePr>
        <p:xfrm>
          <a:off x="304800" y="762000"/>
          <a:ext cx="854967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087724"/>
              </p:ext>
            </p:extLst>
          </p:nvPr>
        </p:nvGraphicFramePr>
        <p:xfrm>
          <a:off x="0" y="1066800"/>
          <a:ext cx="8991600" cy="598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083347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0" y="228600"/>
            <a:ext cx="40843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Fixed Costs- Salaries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05354"/>
              </p:ext>
            </p:extLst>
          </p:nvPr>
        </p:nvGraphicFramePr>
        <p:xfrm>
          <a:off x="76200" y="838200"/>
          <a:ext cx="8915399" cy="5911403"/>
        </p:xfrm>
        <a:graphic>
          <a:graphicData uri="http://schemas.openxmlformats.org/drawingml/2006/table">
            <a:tbl>
              <a:tblPr/>
              <a:tblGrid>
                <a:gridCol w="87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7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32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85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FY 20 Budget</a:t>
                      </a:r>
                    </a:p>
                  </a:txBody>
                  <a:tcPr marL="3730" marR="3730" marT="373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Salaries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$13,202,812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Expenditures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$2,653,852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229"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$15,856,664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229">
                <a:tc gridSpan="6"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57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FY '21 Prelim. Budget</a:t>
                      </a:r>
                    </a:p>
                  </a:txBody>
                  <a:tcPr marL="3730" marR="3730" marT="373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4/6/20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2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D R A F T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3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Salaries- Fixed Costs</a:t>
                      </a:r>
                    </a:p>
                  </a:txBody>
                  <a:tcPr marL="3730" marR="3730" marT="373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2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COLA (est.)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$245,148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1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Steps (est.)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$148,536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1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Lanes (est.)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$61,699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Based on 50% funding lane change requests + 2 new enhanced longevity 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9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Supplemental Salaries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$7,941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02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Reduction of Salaries Funded By Choice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$100,948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Reduce reliance on Choice for salaries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9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 Reform Increase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$65,831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Actual Budget to Budget Increase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85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Transition Program ( 18-22 Year Old)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$120,000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Will reduce Out of District Tuitions by $152,000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8571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Increase SLP .10 FTE due to Caseload</a:t>
                      </a:r>
                    </a:p>
                  </a:txBody>
                  <a:tcPr marL="3730" marR="3730" marT="3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$9,647</a:t>
                      </a:r>
                    </a:p>
                  </a:txBody>
                  <a:tcPr marL="3730" marR="3730" marT="3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Increased caseload at the CFB School </a:t>
                      </a:r>
                    </a:p>
                  </a:txBody>
                  <a:tcPr marL="3730" marR="3730" marT="3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229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Retiree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-$40,000</a:t>
                      </a:r>
                    </a:p>
                  </a:txBody>
                  <a:tcPr marL="3730" marR="3730" marT="3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67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k-SK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Salary Increase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$719,750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4.54%</a:t>
                      </a:r>
                    </a:p>
                  </a:txBody>
                  <a:tcPr marL="3730" marR="3730" marT="373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64659"/>
      </p:ext>
    </p:extLst>
  </p:cSld>
  <p:clrMapOvr>
    <a:masterClrMapping/>
  </p:clrMapOvr>
  <p:transition spd="slow" advTm="36386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4403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Fixed Costs- Expenses</a:t>
            </a:r>
            <a:endParaRPr lang="en-US" sz="3200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68204"/>
              </p:ext>
            </p:extLst>
          </p:nvPr>
        </p:nvGraphicFramePr>
        <p:xfrm>
          <a:off x="304799" y="1143000"/>
          <a:ext cx="8458200" cy="4876800"/>
        </p:xfrm>
        <a:graphic>
          <a:graphicData uri="http://schemas.openxmlformats.org/drawingml/2006/table">
            <a:tbl>
              <a:tblPr/>
              <a:tblGrid>
                <a:gridCol w="387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Special Education OOD Tuitions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$30,000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(If Transition</a:t>
                      </a:r>
                      <a:r>
                        <a:rPr lang="sk-SK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Program funded)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2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Pre-Paid Tuitions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-$133,300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Inflationary Expenditures Increase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$0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(2% would have</a:t>
                      </a:r>
                      <a:r>
                        <a:rPr lang="sk-SK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been $53,000)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Required New Expenditures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$17,817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Smartsuite for CFB (1,653), FY 21 Share of MUNIS $8,000, Wifi/Xirrus License Renewal $8,163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Expenditure Increase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-$85,483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-0.54%</a:t>
                      </a:r>
                    </a:p>
                  </a:txBody>
                  <a:tcPr marL="11536" marR="11536" marT="11536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780425"/>
      </p:ext>
    </p:extLst>
  </p:cSld>
  <p:clrMapOvr>
    <a:masterClrMapping/>
  </p:clrMapOvr>
  <p:transition spd="slow" advTm="77573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38002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Increase = 4%</a:t>
            </a:r>
            <a:endParaRPr lang="en-US" sz="32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907404"/>
              </p:ext>
            </p:extLst>
          </p:nvPr>
        </p:nvGraphicFramePr>
        <p:xfrm>
          <a:off x="381000" y="1676398"/>
          <a:ext cx="8382000" cy="4648201"/>
        </p:xfrm>
        <a:graphic>
          <a:graphicData uri="http://schemas.openxmlformats.org/drawingml/2006/table">
            <a:tbl>
              <a:tblPr/>
              <a:tblGrid>
                <a:gridCol w="2711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5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4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6456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Increase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$634,267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4.00%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745">
                <a:tc>
                  <a:txBody>
                    <a:bodyPr/>
                    <a:lstStyle/>
                    <a:p>
                      <a:pPr algn="l" fontAlgn="ctr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FY '21 Level Staff Budget (after $160K in</a:t>
                      </a:r>
                      <a:r>
                        <a:rPr lang="en-US" sz="2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reductions- thus, not Level</a:t>
                      </a:r>
                      <a:r>
                        <a:rPr lang="en-US" sz="2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Service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$16,490,931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099746"/>
      </p:ext>
    </p:extLst>
  </p:cSld>
  <p:clrMapOvr>
    <a:masterClrMapping/>
  </p:clrMapOvr>
  <p:transition spd="slow" advTm="77573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4722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 Performing Districts</a:t>
            </a:r>
            <a:endParaRPr lang="en-US" sz="32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6511" y="1071801"/>
            <a:ext cx="897748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+mn-lt"/>
              </a:rPr>
              <a:t>Research on “Learning Organizations” (</a:t>
            </a:r>
            <a:r>
              <a:rPr lang="en-US" sz="2600" b="1" dirty="0" err="1">
                <a:latin typeface="+mn-lt"/>
              </a:rPr>
              <a:t>Drucker</a:t>
            </a:r>
            <a:r>
              <a:rPr lang="en-US" sz="2600" b="1" dirty="0">
                <a:latin typeface="+mn-lt"/>
              </a:rPr>
              <a:t>, </a:t>
            </a:r>
            <a:r>
              <a:rPr lang="en-US" sz="2600" b="1" dirty="0" err="1">
                <a:latin typeface="+mn-lt"/>
              </a:rPr>
              <a:t>Senge</a:t>
            </a:r>
            <a:r>
              <a:rPr lang="en-US" sz="2600" b="1" dirty="0">
                <a:latin typeface="+mn-lt"/>
              </a:rPr>
              <a:t>, etc.), change management and educational best practices </a:t>
            </a:r>
          </a:p>
          <a:p>
            <a:endParaRPr lang="en-US" sz="14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latin typeface="+mn-lt"/>
              </a:rPr>
              <a:t>Guaranteed and viable</a:t>
            </a:r>
            <a:r>
              <a:rPr lang="en-US" sz="2600" b="1" dirty="0">
                <a:solidFill>
                  <a:srgbClr val="0000FF"/>
                </a:solidFill>
                <a:latin typeface="+mn-lt"/>
              </a:rPr>
              <a:t> curriculum- Power Standards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latin typeface="+mn-lt"/>
              </a:rPr>
              <a:t>Clear instructional</a:t>
            </a:r>
            <a:r>
              <a:rPr lang="en-US" sz="2600" b="1" dirty="0">
                <a:latin typeface="+mn-lt"/>
              </a:rPr>
              <a:t> </a:t>
            </a:r>
            <a:r>
              <a:rPr lang="en-US" sz="2600" b="1" dirty="0">
                <a:solidFill>
                  <a:srgbClr val="0000FF"/>
                </a:solidFill>
                <a:latin typeface="+mn-lt"/>
              </a:rPr>
              <a:t>vision</a:t>
            </a:r>
            <a:r>
              <a:rPr lang="en-US" sz="2600" b="1" dirty="0">
                <a:latin typeface="+mn-lt"/>
              </a:rPr>
              <a:t> </a:t>
            </a:r>
            <a:r>
              <a:rPr lang="en-US" sz="2600" dirty="0">
                <a:latin typeface="+mn-lt"/>
              </a:rPr>
              <a:t>w/ PD to support growth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  <a:latin typeface="+mn-lt"/>
              </a:rPr>
              <a:t>Deep Implementation </a:t>
            </a:r>
            <a:r>
              <a:rPr lang="en-US" sz="2600" dirty="0">
                <a:latin typeface="+mn-lt"/>
              </a:rPr>
              <a:t>of few (3-4)</a:t>
            </a:r>
          </a:p>
          <a:p>
            <a:endParaRPr lang="en-US" sz="1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latin typeface="+mn-lt"/>
              </a:rPr>
              <a:t>Highly qualified </a:t>
            </a:r>
            <a:r>
              <a:rPr lang="en-US" sz="2600" b="1" dirty="0">
                <a:solidFill>
                  <a:srgbClr val="0000FF"/>
                </a:solidFill>
                <a:latin typeface="+mn-lt"/>
              </a:rPr>
              <a:t>staff</a:t>
            </a:r>
            <a:r>
              <a:rPr lang="en-US" sz="2600" dirty="0">
                <a:latin typeface="+mn-lt"/>
              </a:rPr>
              <a:t> focused on improvement 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latin typeface="+mn-lt"/>
              </a:rPr>
              <a:t>Opportunities for </a:t>
            </a:r>
            <a:r>
              <a:rPr lang="en-US" sz="2600" b="1" dirty="0">
                <a:solidFill>
                  <a:srgbClr val="0000FF"/>
                </a:solidFill>
                <a:latin typeface="+mn-lt"/>
              </a:rPr>
              <a:t>collaborative learning </a:t>
            </a:r>
            <a:r>
              <a:rPr lang="en-US" sz="2600" dirty="0">
                <a:latin typeface="+mn-lt"/>
              </a:rPr>
              <a:t>and planning</a:t>
            </a:r>
          </a:p>
          <a:p>
            <a:r>
              <a:rPr lang="en-US" sz="1200" dirty="0">
                <a:latin typeface="+mn-lt"/>
              </a:rPr>
              <a:t>	</a:t>
            </a:r>
          </a:p>
          <a:p>
            <a:pPr marL="342900" indent="-342900">
              <a:buFont typeface="Arial"/>
              <a:buChar char="•"/>
            </a:pPr>
            <a:r>
              <a:rPr lang="en-US" sz="2600" b="1" dirty="0">
                <a:solidFill>
                  <a:srgbClr val="0000FF"/>
                </a:solidFill>
                <a:latin typeface="+mn-lt"/>
              </a:rPr>
              <a:t>Support &amp; challenge for ALL students</a:t>
            </a:r>
            <a:r>
              <a:rPr lang="en-US" sz="2600" dirty="0">
                <a:latin typeface="+mn-lt"/>
              </a:rPr>
              <a:t> (SEL, ELL, SWD &amp; Low Inc.)</a:t>
            </a:r>
          </a:p>
          <a:p>
            <a:endParaRPr lang="en-US" sz="1200" dirty="0">
              <a:latin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latin typeface="+mn-lt"/>
              </a:rPr>
              <a:t>Parental and community </a:t>
            </a:r>
            <a:r>
              <a:rPr lang="en-US" sz="2600" b="1" dirty="0">
                <a:solidFill>
                  <a:srgbClr val="0000FF"/>
                </a:solidFill>
                <a:latin typeface="+mn-lt"/>
              </a:rPr>
              <a:t>involvement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71033"/>
      </p:ext>
    </p:extLst>
  </p:cSld>
  <p:clrMapOvr>
    <a:masterClrMapping/>
  </p:clrMapOvr>
  <p:transition spd="slow" advTm="77573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9166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Essential School District FY21 CORE Needs: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24460"/>
              </p:ext>
            </p:extLst>
          </p:nvPr>
        </p:nvGraphicFramePr>
        <p:xfrm>
          <a:off x="0" y="1905000"/>
          <a:ext cx="8991598" cy="4419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43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39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High School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and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Gr.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Bridge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Counselor Increase .65 to 1.0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$11,000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(offset w/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SEL Para savings)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Proposed for Marijuana Funding:  </a:t>
                      </a:r>
                    </a:p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Expand program to address needs of   </a:t>
                      </a:r>
                    </a:p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students with low attendance &amp; school </a:t>
                      </a:r>
                    </a:p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engagement due to health and/or mental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l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health concerns. 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Cost prevention since </a:t>
                      </a:r>
                    </a:p>
                    <a:p>
                      <a:pPr algn="l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hese students often end up in out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of  </a:t>
                      </a:r>
                    </a:p>
                    <a:p>
                      <a:pPr algn="l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district placements.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6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District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en-US" sz="2000" b="1" dirty="0">
                          <a:latin typeface="Times New Roman"/>
                          <a:cs typeface="Times New Roman"/>
                        </a:rPr>
                        <a:t>Expand services</a:t>
                      </a:r>
                      <a:r>
                        <a:rPr lang="en-US" sz="2000" b="1" baseline="0" dirty="0">
                          <a:latin typeface="Times New Roman"/>
                          <a:cs typeface="Times New Roman"/>
                        </a:rPr>
                        <a:t>   </a:t>
                      </a:r>
                    </a:p>
                    <a:p>
                      <a:r>
                        <a:rPr lang="en-US" sz="2000" b="1" baseline="0" dirty="0">
                          <a:latin typeface="Times New Roman"/>
                          <a:cs typeface="Times New Roman"/>
                        </a:rPr>
                        <a:t>  for EL students</a:t>
                      </a:r>
                      <a:endParaRPr lang="en-US"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/>
                          <a:cs typeface="Times New Roman"/>
                        </a:rPr>
                        <a:t>$18,000</a:t>
                      </a:r>
                    </a:p>
                    <a:p>
                      <a:pPr algn="ctr"/>
                      <a:endParaRPr lang="en-US" sz="2000" dirty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2000" b="1" dirty="0">
                          <a:latin typeface="Times New Roman"/>
                          <a:cs typeface="Times New Roman"/>
                        </a:rPr>
                        <a:t>  Expand small group and individual tiered </a:t>
                      </a:r>
                    </a:p>
                    <a:p>
                      <a:r>
                        <a:rPr lang="en-US" sz="2000" b="1" dirty="0">
                          <a:latin typeface="Times New Roman"/>
                          <a:cs typeface="Times New Roman"/>
                        </a:rPr>
                        <a:t>  services for growing population (currently </a:t>
                      </a:r>
                    </a:p>
                    <a:p>
                      <a:r>
                        <a:rPr lang="en-US" sz="2000" b="1" dirty="0">
                          <a:latin typeface="Times New Roman"/>
                          <a:cs typeface="Times New Roman"/>
                        </a:rPr>
                        <a:t>  29 students)</a:t>
                      </a:r>
                    </a:p>
                    <a:p>
                      <a:endParaRPr lang="en-US" sz="20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860174"/>
      </p:ext>
    </p:extLst>
  </p:cSld>
  <p:clrMapOvr>
    <a:masterClrMapping/>
  </p:clrMapOvr>
  <p:transition spd="slow" advTm="3138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School District FY21 Critical Needs: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43907"/>
              </p:ext>
            </p:extLst>
          </p:nvPr>
        </p:nvGraphicFramePr>
        <p:xfrm>
          <a:off x="31044" y="1018955"/>
          <a:ext cx="9112956" cy="5967174"/>
        </p:xfrm>
        <a:graphic>
          <a:graphicData uri="http://schemas.openxmlformats.org/drawingml/2006/table">
            <a:tbl>
              <a:tblPr/>
              <a:tblGrid>
                <a:gridCol w="86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1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734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School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DECA class &amp; program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$13,815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Providing real-world options with a business/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marketing/entrepreneurial focus will retain 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students and provide them with valuable skills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CFB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School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Adjustment Counselor</a:t>
                      </a: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.6 to .8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$12,984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Increase in students at CFB requires increased time. 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Social-emotional learning is 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foundational skill for learning.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Proposed for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funding by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marijuana revenue.</a:t>
                      </a:r>
                      <a:endParaRPr 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3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CFB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PD and Summer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Curric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. Dev.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$20,000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Professional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development and curriculum </a:t>
                      </a:r>
                    </a:p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development in reading are the 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ssential focus for </a:t>
                      </a:r>
                    </a:p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2020-21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at the Clyde Brown School.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59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Add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curric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. line: budget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$10,000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Introductory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amount for essential curriculum 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adoption and development line item rather than  </a:t>
                      </a:r>
                    </a:p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submit as warrant articles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0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Increase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of funds to restore past cuts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$15,000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Professional development funds for teachers and other staff are exhausted in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the Fall. This reduction occurred many years ago and we have not been able to restore it yet. PD is essential for improvement.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781855"/>
      </p:ext>
    </p:extLst>
  </p:cSld>
  <p:clrMapOvr>
    <a:masterClrMapping/>
  </p:clrMapOvr>
  <p:transition spd="slow" advTm="31380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180973"/>
              </p:ext>
            </p:extLst>
          </p:nvPr>
        </p:nvGraphicFramePr>
        <p:xfrm>
          <a:off x="152400" y="-8467"/>
          <a:ext cx="8839200" cy="698879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District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Clerical  </a:t>
                      </a:r>
                    </a:p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Support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$15,000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Expand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hours of part-time Administrative Assistant</a:t>
                      </a:r>
                    </a:p>
                    <a:p>
                      <a:pPr algn="l" fontAlgn="b">
                        <a:lnSpc>
                          <a:spcPct val="90000"/>
                        </a:lnSpc>
                      </a:pP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CFB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80000"/>
                        </a:lnSpc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 fontAlgn="ctr">
                        <a:lnSpc>
                          <a:spcPct val="8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Tiers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Support for Reading &amp; Math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$40,000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The addition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of Gr. 5 to new CFB added 100+ students. This expands support services available to students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CFB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&amp; Middle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.4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Reading  </a:t>
                      </a:r>
                    </a:p>
                    <a:p>
                      <a:pPr algn="l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Specialist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$25,968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Literacy Study will provide recommendations for </a:t>
                      </a:r>
                    </a:p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poor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performance MCAS ELA Gr.3 &amp; 5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Middle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School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Options in Engineering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$12,984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Expand Unified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Arts in Middle School and replace   </a:t>
                      </a:r>
                    </a:p>
                    <a:p>
                      <a:pPr algn="l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STEAM program currently taught by Gr. 8 Science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CFB &amp; Middle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Summer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Tiers Support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$10,000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Increase of summer tutoring- small group and  </a:t>
                      </a:r>
                    </a:p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individual, for students who need additional support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5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High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School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Maker   Space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$20,000 </a:t>
                      </a:r>
                    </a:p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Outdoor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Learning STEAM &amp; Maker Space in     </a:t>
                      </a:r>
                    </a:p>
                    <a:p>
                      <a:pPr algn="l" fontAlgn="b"/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courtyard- could be offset w/ local business donations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596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SUB- TOTAL</a:t>
                      </a:r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185073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$224,751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If</a:t>
                      </a:r>
                      <a:r>
                        <a:rPr lang="sk-SK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Core &amp; Critical Needs funded = 5.4% over FY 20</a:t>
                      </a:r>
                      <a:endParaRPr lang="sk-SK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76706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600039"/>
              </p:ext>
            </p:extLst>
          </p:nvPr>
        </p:nvGraphicFramePr>
        <p:xfrm>
          <a:off x="152401" y="381000"/>
          <a:ext cx="8763000" cy="6172197"/>
        </p:xfrm>
        <a:graphic>
          <a:graphicData uri="http://schemas.openxmlformats.org/drawingml/2006/table">
            <a:tbl>
              <a:tblPr/>
              <a:tblGrid>
                <a:gridCol w="6995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2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CAPITAL NEEDS</a:t>
                      </a:r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&amp; WARRANT ARTICLES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3366FF"/>
                          </a:solidFill>
                          <a:effectLst/>
                          <a:latin typeface="Times New Roman"/>
                        </a:rPr>
                        <a:t>Existing Bus Lease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3366FF"/>
                          </a:solidFill>
                          <a:effectLst/>
                          <a:latin typeface="Times New Roman"/>
                        </a:rPr>
                        <a:t>$89,999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72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3366FF"/>
                          </a:solidFill>
                          <a:effectLst/>
                          <a:latin typeface="Times New Roman"/>
                        </a:rPr>
                        <a:t>Medicaid Administration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66FF"/>
                          </a:solidFill>
                          <a:effectLst/>
                          <a:latin typeface="Times New Roman"/>
                        </a:rPr>
                        <a:t>$5,000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3366FF"/>
                          </a:solidFill>
                          <a:effectLst/>
                          <a:latin typeface="Times New Roman"/>
                        </a:rPr>
                        <a:t>Computer Leases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3366FF"/>
                          </a:solidFill>
                          <a:effectLst/>
                          <a:latin typeface="Times New Roman"/>
                        </a:rPr>
                        <a:t>$69,900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298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Curriculum &amp; Instruction Materials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$10,000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Year three Locker Replacement- 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$30,000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429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Year Two Furniture Replacement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$22,000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8201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Skid Steer &amp; attachments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$45,000</a:t>
                      </a:r>
                      <a:r>
                        <a:rPr lang="sk-SK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52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$271,899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1008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2311" y="49226"/>
            <a:ext cx="4495800" cy="6851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To ensure that students who come at the curriculum from many directions </a:t>
            </a:r>
            <a:r>
              <a:rPr lang="en-US" sz="2800" b="1" i="1" dirty="0"/>
              <a:t>all</a:t>
            </a:r>
            <a:r>
              <a:rPr lang="en-US" sz="2800" dirty="0"/>
              <a:t> </a:t>
            </a:r>
            <a:r>
              <a:rPr lang="en-US" sz="2800" b="1" i="1" dirty="0"/>
              <a:t>find meaning and inspiration </a:t>
            </a:r>
            <a:r>
              <a:rPr lang="en-US" sz="2800" dirty="0"/>
              <a:t>from what they learn, I will teach to both the commonalities students share as human beings and the variability they bring with them as individuals. </a:t>
            </a:r>
          </a:p>
          <a:p>
            <a:pPr>
              <a:lnSpc>
                <a:spcPct val="120000"/>
              </a:lnSpc>
            </a:pPr>
            <a:endParaRPr lang="en-US" sz="1000" dirty="0"/>
          </a:p>
          <a:p>
            <a:r>
              <a:rPr lang="en-US" dirty="0"/>
              <a:t>	-Carol Ann Tomlinson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0" y="5296807"/>
            <a:ext cx="4233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school is the last expenditure upon which America should be willing to economize.  </a:t>
            </a:r>
          </a:p>
          <a:p>
            <a:r>
              <a:rPr lang="en-US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~Franklin D. Roosevelt</a:t>
            </a:r>
            <a:endParaRPr lang="en-US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4738" b="4738"/>
          <a:stretch>
            <a:fillRect/>
          </a:stretch>
        </p:blipFill>
        <p:spPr>
          <a:xfrm>
            <a:off x="0" y="0"/>
            <a:ext cx="4495800" cy="5257800"/>
          </a:xfrm>
        </p:spPr>
      </p:pic>
    </p:spTree>
    <p:extLst>
      <p:ext uri="{BB962C8B-B14F-4D97-AF65-F5344CB8AC3E}">
        <p14:creationId xmlns:p14="http://schemas.microsoft.com/office/powerpoint/2010/main" val="84751695"/>
      </p:ext>
    </p:extLst>
  </p:cSld>
  <p:clrMapOvr>
    <a:masterClrMapping/>
  </p:clrMapOvr>
  <p:transition spd="slow" advTm="1849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22"/>
            <a:ext cx="7019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Budget Development Premises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hape 144"/>
          <p:cNvSpPr txBox="1">
            <a:spLocks/>
          </p:cNvSpPr>
          <p:nvPr/>
        </p:nvSpPr>
        <p:spPr>
          <a:xfrm>
            <a:off x="152400" y="990600"/>
            <a:ext cx="8610600" cy="335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6100" indent="-457200">
              <a:spcBef>
                <a:spcPts val="560"/>
              </a:spcBef>
              <a:buClr>
                <a:srgbClr val="000000"/>
              </a:buClr>
              <a:buSzPct val="100000"/>
              <a:buFont typeface="Wingdings" charset="2"/>
              <a:buChar char="²"/>
            </a:pPr>
            <a:r>
              <a:rPr lang="en-US" sz="32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Meet needs of students &amp; align to priorities</a:t>
            </a:r>
          </a:p>
          <a:p>
            <a:pPr marL="546100" indent="-457200">
              <a:spcBef>
                <a:spcPts val="560"/>
              </a:spcBef>
              <a:buClr>
                <a:srgbClr val="000000"/>
              </a:buClr>
              <a:buSzPct val="100000"/>
              <a:buFont typeface="Wingdings" charset="2"/>
              <a:buChar char="²"/>
            </a:pPr>
            <a:r>
              <a:rPr lang="en-US" sz="32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Maintain and improve education in Millis- identify strengths, opportunities for improvement and potential efficiencies</a:t>
            </a:r>
          </a:p>
          <a:p>
            <a:pPr marL="546100" indent="-457200">
              <a:spcBef>
                <a:spcPts val="560"/>
              </a:spcBef>
              <a:buClr>
                <a:srgbClr val="000000"/>
              </a:buClr>
              <a:buSzPct val="100000"/>
              <a:buFont typeface="Wingdings" charset="2"/>
              <a:buChar char="²"/>
            </a:pPr>
            <a:r>
              <a:rPr lang="en-US" sz="32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Prioritize excellent staffing</a:t>
            </a:r>
          </a:p>
          <a:p>
            <a:pPr marL="546100" indent="-457200">
              <a:spcBef>
                <a:spcPts val="560"/>
              </a:spcBef>
              <a:buClr>
                <a:srgbClr val="000000"/>
              </a:buClr>
              <a:buSzPct val="100000"/>
              <a:buFont typeface="Wingdings" charset="2"/>
              <a:buChar char="²"/>
            </a:pPr>
            <a:r>
              <a:rPr lang="en-US" sz="32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Pro-active planning </a:t>
            </a:r>
            <a:r>
              <a:rPr lang="mr-IN" sz="32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–</a:t>
            </a:r>
            <a:r>
              <a:rPr lang="en-US" sz="32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retain &amp; attract students</a:t>
            </a:r>
            <a:endParaRPr lang="en-US" sz="2800" dirty="0"/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800" dirty="0"/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800" dirty="0"/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indent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indent="0">
              <a:spcBef>
                <a:spcPts val="0"/>
              </a:spcBef>
              <a:buSzPct val="25000"/>
              <a:buFont typeface="Wingdings" pitchFamily="2" charset="2"/>
              <a:buNone/>
            </a:pPr>
            <a:endParaRPr lang="en-US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78" y="4267200"/>
            <a:ext cx="914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731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2401"/>
            <a:ext cx="3581401" cy="1219200"/>
          </a:xfrm>
        </p:spPr>
        <p:txBody>
          <a:bodyPr/>
          <a:lstStyle/>
          <a:p>
            <a:br>
              <a:rPr lang="en-US" sz="4000" dirty="0"/>
            </a:br>
            <a:r>
              <a:rPr lang="en-US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Personalized Learning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810000" cy="5105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Culture of strong relationships with students, active engagement, effort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Exemplary programs and academic excellence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Development of 21</a:t>
            </a:r>
            <a:r>
              <a:rPr lang="en-US" sz="2400" baseline="30000" dirty="0"/>
              <a:t>st</a:t>
            </a:r>
            <a:r>
              <a:rPr lang="en-US" sz="2400" dirty="0"/>
              <a:t> c. skills with emphasis on authentic learning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/>
              <a:t>Responsive, differentiated teaching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rcRect t="3798" b="3798"/>
          <a:stretch>
            <a:fillRect/>
          </a:stretch>
        </p:blipFill>
        <p:spPr>
          <a:xfrm>
            <a:off x="4281714" y="0"/>
            <a:ext cx="4709886" cy="6705600"/>
          </a:xfrm>
        </p:spPr>
      </p:pic>
    </p:spTree>
    <p:extLst>
      <p:ext uri="{BB962C8B-B14F-4D97-AF65-F5344CB8AC3E}">
        <p14:creationId xmlns:p14="http://schemas.microsoft.com/office/powerpoint/2010/main" val="531063591"/>
      </p:ext>
    </p:extLst>
  </p:cSld>
  <p:clrMapOvr>
    <a:masterClrMapping/>
  </p:clrMapOvr>
  <p:transition spd="slow" advTm="35823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331259"/>
          </a:xfrm>
        </p:spPr>
        <p:txBody>
          <a:bodyPr/>
          <a:lstStyle/>
          <a:p>
            <a:r>
              <a:rPr lang="en-US" dirty="0"/>
              <a:t>Budget FY21 Priorities:</a:t>
            </a:r>
            <a:br>
              <a:rPr lang="en-US" dirty="0"/>
            </a:br>
            <a:r>
              <a:rPr lang="en-US" dirty="0"/>
              <a:t>Focus on Core Mission of Personalization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4572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b="1" dirty="0"/>
              <a:t>Maximize learning &amp; well being of students- SEL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More student engagement and agency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Robust &amp; relevant 21</a:t>
            </a:r>
            <a:r>
              <a:rPr lang="en-US" sz="2600" b="1" baseline="30000" dirty="0"/>
              <a:t>st</a:t>
            </a:r>
            <a:r>
              <a:rPr lang="en-US" sz="2600" b="1" dirty="0"/>
              <a:t> century learning w/ Real World &amp;  STEAM opportunities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Maintain high quality instruction, programming and facilities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8316" b="8316"/>
          <a:stretch>
            <a:fillRect/>
          </a:stretch>
        </p:blipFill>
        <p:spPr>
          <a:xfrm>
            <a:off x="4731541" y="2286000"/>
            <a:ext cx="4412459" cy="4495800"/>
          </a:xfrm>
        </p:spPr>
      </p:pic>
    </p:spTree>
    <p:extLst>
      <p:ext uri="{BB962C8B-B14F-4D97-AF65-F5344CB8AC3E}">
        <p14:creationId xmlns:p14="http://schemas.microsoft.com/office/powerpoint/2010/main" val="3293494432"/>
      </p:ext>
    </p:extLst>
  </p:cSld>
  <p:clrMapOvr>
    <a:masterClrMapping/>
  </p:clrMapOvr>
  <p:transition spd="slow" advTm="4265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Challenges- </a:t>
            </a:r>
            <a:r>
              <a:rPr lang="en-US" sz="4000" dirty="0"/>
              <a:t>in addition to COVID-19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81534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man Old Style"/>
                <a:cs typeface="Bookman Old Style"/>
              </a:rPr>
              <a:t>LACK OF REVENUE:</a:t>
            </a:r>
          </a:p>
          <a:p>
            <a:endParaRPr lang="en-US" sz="2800" b="1" dirty="0">
              <a:latin typeface="Bookman Old Style"/>
              <a:cs typeface="Bookman Old Style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800" b="1" dirty="0">
                <a:latin typeface="Bookman Old Style"/>
                <a:cs typeface="Bookman Old Style"/>
              </a:rPr>
              <a:t>Chapter 70 funding</a:t>
            </a:r>
          </a:p>
          <a:p>
            <a:endParaRPr lang="en-US" sz="2800" b="1" dirty="0">
              <a:latin typeface="Bookman Old Style"/>
              <a:cs typeface="Bookman Old Style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800" b="1" dirty="0">
                <a:latin typeface="Bookman Old Style"/>
                <a:cs typeface="Bookman Old Style"/>
              </a:rPr>
              <a:t>Lower enrollment</a:t>
            </a:r>
          </a:p>
          <a:p>
            <a:endParaRPr lang="en-US" sz="2800" b="1" dirty="0">
              <a:latin typeface="Bookman Old Style"/>
              <a:cs typeface="Bookman Old Style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800" b="1" dirty="0">
                <a:latin typeface="Bookman Old Style"/>
                <a:cs typeface="Bookman Old Style"/>
              </a:rPr>
              <a:t>Social-emotional, mental health issues</a:t>
            </a:r>
          </a:p>
          <a:p>
            <a:endParaRPr lang="en-US" sz="2800" b="1" dirty="0">
              <a:latin typeface="Bookman Old Style"/>
              <a:cs typeface="Bookman Old Style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800" b="1" dirty="0">
                <a:latin typeface="Bookman Old Style"/>
                <a:cs typeface="Bookman Old Style"/>
              </a:rPr>
              <a:t>Inadequate Athletic and recreational fields in Millis</a:t>
            </a:r>
          </a:p>
          <a:p>
            <a:endParaRPr lang="en-US" sz="2800" b="1" dirty="0">
              <a:latin typeface="Bookman Old Style"/>
              <a:cs typeface="Bookman Old Style"/>
            </a:endParaRPr>
          </a:p>
          <a:p>
            <a:pPr marL="342900" indent="-342900">
              <a:buBlip>
                <a:blip r:embed="rId2"/>
              </a:buBlip>
            </a:pPr>
            <a:endParaRPr lang="en-US" sz="2800" b="1" dirty="0">
              <a:latin typeface="Bookman Old Style"/>
              <a:cs typeface="Bookman Old Style"/>
            </a:endParaRPr>
          </a:p>
          <a:p>
            <a:endParaRPr lang="en-US" b="1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629666854"/>
      </p:ext>
    </p:extLst>
  </p:cSld>
  <p:clrMapOvr>
    <a:masterClrMapping/>
  </p:clrMapOvr>
  <p:transition spd="slow" advTm="99616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Enrollment  2008 - 2020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8373025" cy="5472439"/>
          </a:xfrm>
          <a:prstGeom prst="rect">
            <a:avLst/>
          </a:prstGeom>
        </p:spPr>
      </p:pic>
    </p:spTree>
  </p:cSld>
  <p:clrMapOvr>
    <a:masterClrMapping/>
  </p:clrMapOvr>
  <p:transition spd="slow" advTm="7443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228600"/>
            <a:ext cx="2715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/>
              </a:rPr>
              <a:t>Class Sizes 2019-20</a:t>
            </a:r>
          </a:p>
          <a:p>
            <a:endParaRPr lang="en-US" b="1" dirty="0">
              <a:latin typeface="Times New Roman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82909"/>
              </p:ext>
            </p:extLst>
          </p:nvPr>
        </p:nvGraphicFramePr>
        <p:xfrm>
          <a:off x="304800" y="914400"/>
          <a:ext cx="8578491" cy="583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233560"/>
              </p:ext>
            </p:extLst>
          </p:nvPr>
        </p:nvGraphicFramePr>
        <p:xfrm>
          <a:off x="228600" y="914400"/>
          <a:ext cx="8763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665404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09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/>
              </a:rPr>
              <a:t>FY 06 - 20 School Choice In-coming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06386"/>
              </p:ext>
            </p:extLst>
          </p:nvPr>
        </p:nvGraphicFramePr>
        <p:xfrm>
          <a:off x="228600" y="914400"/>
          <a:ext cx="8572500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924419"/>
      </p:ext>
    </p:extLst>
  </p:cSld>
  <p:clrMapOvr>
    <a:masterClrMapping/>
  </p:clrMapOvr>
  <p:transition spd="slow" advTm="7945">
    <p:wipe/>
  </p:transition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Osaka"/>
      <a:cs typeface="Osaka"/>
    </a:majorFont>
    <a:minorFont>
      <a:latin typeface="Arial"/>
      <a:ea typeface="Osaka"/>
      <a:cs typeface="Osak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Osaka"/>
      <a:cs typeface="Osaka"/>
    </a:majorFont>
    <a:minorFont>
      <a:latin typeface="Arial"/>
      <a:ea typeface="Osaka"/>
      <a:cs typeface="Osak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Osaka"/>
      <a:cs typeface="Osaka"/>
    </a:majorFont>
    <a:minorFont>
      <a:latin typeface="Arial"/>
      <a:ea typeface="Osaka"/>
      <a:cs typeface="Osak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14639</TotalTime>
  <Words>1376</Words>
  <Application>Microsoft Office PowerPoint</Application>
  <PresentationFormat>On-screen Show (4:3)</PresentationFormat>
  <Paragraphs>405</Paragraphs>
  <Slides>29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Bookman Old Style</vt:lpstr>
      <vt:lpstr>Calibri</vt:lpstr>
      <vt:lpstr>Calisto MT</vt:lpstr>
      <vt:lpstr>Times New Roman</vt:lpstr>
      <vt:lpstr>Wingdings</vt:lpstr>
      <vt:lpstr>Blank Presentation</vt:lpstr>
      <vt:lpstr>Genesis</vt:lpstr>
      <vt:lpstr>Worksheet</vt:lpstr>
      <vt:lpstr> Millis Public Schools  Small School, Big Family  FY21 Proposed Budget </vt:lpstr>
      <vt:lpstr>PowerPoint Presentation</vt:lpstr>
      <vt:lpstr>PowerPoint Presentation</vt:lpstr>
      <vt:lpstr> Personalized Learning </vt:lpstr>
      <vt:lpstr>Budget FY21 Priorities: Focus on Core Mission of Personalization</vt:lpstr>
      <vt:lpstr>Challenges- in addition to COVID-19</vt:lpstr>
      <vt:lpstr>Enrollment  2008 - 2020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Budget FY 21</vt:lpstr>
      <vt:lpstr>Salaries FY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Nancy Gustafson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Millis Public Schools   FY13 Proposed Budget School Committee Public Hearing</dc:title>
  <dc:creator>Nancy Gustafson</dc:creator>
  <cp:lastModifiedBy>DPW 2</cp:lastModifiedBy>
  <cp:revision>353</cp:revision>
  <cp:lastPrinted>2020-04-28T19:40:08Z</cp:lastPrinted>
  <dcterms:created xsi:type="dcterms:W3CDTF">2012-03-04T20:48:43Z</dcterms:created>
  <dcterms:modified xsi:type="dcterms:W3CDTF">2020-04-28T19:40:34Z</dcterms:modified>
</cp:coreProperties>
</file>