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72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r>
              <a:t>slide 1 MPRI screen saver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noRot="1" noChangeAspect="1"/>
          </p:cNvSpPr>
          <p:nvPr>
            <p:ph type="sldImg"/>
          </p:nvPr>
        </p:nvSpPr>
        <p:spPr>
          <a:prstGeom prst="rect">
            <a:avLst/>
          </a:prstGeom>
        </p:spPr>
        <p:txBody>
          <a:bodyPr/>
          <a:lstStyle/>
          <a:p>
            <a:endParaRPr/>
          </a:p>
        </p:txBody>
      </p:sp>
      <p:sp>
        <p:nvSpPr>
          <p:cNvPr id="195" name="Shape 195"/>
          <p:cNvSpPr>
            <a:spLocks noGrp="1"/>
          </p:cNvSpPr>
          <p:nvPr>
            <p:ph type="body" sz="quarter" idx="1"/>
          </p:nvPr>
        </p:nvSpPr>
        <p:spPr>
          <a:prstGeom prst="rect">
            <a:avLst/>
          </a:prstGeom>
        </p:spPr>
        <p:txBody>
          <a:bodyPr/>
          <a:lstStyle/>
          <a:p>
            <a:r>
              <a:t>In preparing this slide show I learned a lot about technology and got even deeper into the problem with plastics especially single use plastic bags. It’s not a nice picture but we can start to make a difference by approving this Bylaw.  </a:t>
            </a:r>
          </a:p>
          <a:p>
            <a:r>
              <a:t>		Please go to town meeting on November 4 and vote YES? Thank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p>
            <a:r>
              <a:t>this will be seen in slide about recycling.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r>
              <a:t>NY state banned single use plastic bags, the third state in the country besides CA and Hawaii.</a:t>
            </a:r>
          </a:p>
          <a:p>
            <a:r>
              <a:t>It was such a problem here was talk of making the airborne bag the state flower.</a:t>
            </a:r>
          </a:p>
          <a:p>
            <a:r>
              <a:t>This could be certain places in most towns. This effort is trying to change that in Millis.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r>
              <a:t>this is a town count for bag bans only although many towns have moved to ban other plastics.</a:t>
            </a:r>
          </a:p>
          <a:p>
            <a:r>
              <a:t>Our Bylaw is to bag plastic bags at checkout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p>
            <a:r>
              <a:t>Air quality is affected by emissions in manufacturing and emissions by trucks delivering plastic bags to retailers.</a:t>
            </a:r>
          </a:p>
          <a:p>
            <a:r>
              <a:t>Petrochemicals and fossil fuels that break down into tiny pieces but never disappear. They’re incinerated or dumped and clog the sewers that dump into water systems. Charles Rv to Boston Harbor. This isn’t about recycling here it’s about not using single use plastic bags.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noRot="1" noChangeAspect="1"/>
          </p:cNvSpPr>
          <p:nvPr>
            <p:ph type="sldImg"/>
          </p:nvPr>
        </p:nvSpPr>
        <p:spPr>
          <a:prstGeom prst="rect">
            <a:avLst/>
          </a:prstGeom>
        </p:spPr>
        <p:txBody>
          <a:bodyPr/>
          <a:lstStyle/>
          <a:p>
            <a:endParaRPr/>
          </a:p>
        </p:txBody>
      </p:sp>
      <p:sp>
        <p:nvSpPr>
          <p:cNvPr id="160" name="Shape 160"/>
          <p:cNvSpPr>
            <a:spLocks noGrp="1"/>
          </p:cNvSpPr>
          <p:nvPr>
            <p:ph type="body" sz="quarter" idx="1"/>
          </p:nvPr>
        </p:nvSpPr>
        <p:spPr>
          <a:prstGeom prst="rect">
            <a:avLst/>
          </a:prstGeom>
        </p:spPr>
        <p:txBody>
          <a:bodyPr/>
          <a:lstStyle/>
          <a:p>
            <a:r>
              <a:t>We save money because we recycle. We’ll save more money if we do it smarter.</a:t>
            </a:r>
          </a:p>
          <a:p>
            <a:r>
              <a:t>Over 5 yr Recycling CORRECTLY 1,433 tons of co-mingled and paper /fiber waste, Millis and saved $40,374.00.</a:t>
            </a:r>
          </a:p>
          <a:p>
            <a:r>
              <a:t>Rating system: By taking plastic bags out of the co-mingled stream, our rating will increase and the cost of this recycling will decrease. Millis pays: blue bags $67.59 per ton, co-mingled $35 ton, paper $25 ton.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endParaRPr/>
          </a:p>
        </p:txBody>
      </p:sp>
      <p:sp>
        <p:nvSpPr>
          <p:cNvPr id="173" name="Shape 173"/>
          <p:cNvSpPr>
            <a:spLocks noGrp="1"/>
          </p:cNvSpPr>
          <p:nvPr>
            <p:ph type="body" sz="quarter" idx="1"/>
          </p:nvPr>
        </p:nvSpPr>
        <p:spPr>
          <a:prstGeom prst="rect">
            <a:avLst/>
          </a:prstGeom>
        </p:spPr>
        <p:txBody>
          <a:bodyPr/>
          <a:lstStyle/>
          <a:p>
            <a:r>
              <a:t>won’t be affected by the bag ban but you can still substitute for certain bags (veggie) Mesh bags or make your own cloth bags. Remember to wash all bags regularly per instructions on bags.</a:t>
            </a:r>
          </a:p>
          <a:p>
            <a:r>
              <a:t>A dry cleaner in town has reusable bags for a small charge. There are ways around plastic bags and we just have to pay attention. That’s how I’m talking to you now.</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noRot="1" noChangeAspect="1"/>
          </p:cNvSpPr>
          <p:nvPr>
            <p:ph type="sldImg"/>
          </p:nvPr>
        </p:nvSpPr>
        <p:spPr>
          <a:prstGeom prst="rect">
            <a:avLst/>
          </a:prstGeom>
        </p:spPr>
        <p:txBody>
          <a:bodyPr/>
          <a:lstStyle/>
          <a:p>
            <a:endParaRPr/>
          </a:p>
        </p:txBody>
      </p:sp>
      <p:sp>
        <p:nvSpPr>
          <p:cNvPr id="184" name="Shape 184"/>
          <p:cNvSpPr>
            <a:spLocks noGrp="1"/>
          </p:cNvSpPr>
          <p:nvPr>
            <p:ph type="body" sz="quarter" idx="1"/>
          </p:nvPr>
        </p:nvSpPr>
        <p:spPr>
          <a:prstGeom prst="rect">
            <a:avLst/>
          </a:prstGeom>
        </p:spPr>
        <p:txBody>
          <a:bodyPr/>
          <a:lstStyle/>
          <a:p>
            <a:r>
              <a:t>when you go to your bank or often at public events vendors offer free reusable bags as advertising. Keep your eyes open. Also sold for under a dollar at most larger stores. Grocery bags are different shape than bags from mass merchandisers. We can always refuse a bag if we forget our reusable one.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endParaRPr/>
          </a:p>
        </p:txBody>
      </p:sp>
      <p:sp>
        <p:nvSpPr>
          <p:cNvPr id="189" name="Shape 189"/>
          <p:cNvSpPr>
            <a:spLocks noGrp="1"/>
          </p:cNvSpPr>
          <p:nvPr>
            <p:ph type="body" sz="quarter" idx="1"/>
          </p:nvPr>
        </p:nvSpPr>
        <p:spPr>
          <a:prstGeom prst="rect">
            <a:avLst/>
          </a:prstGeom>
        </p:spPr>
        <p:txBody>
          <a:bodyPr/>
          <a:lstStyle/>
          <a:p>
            <a:r>
              <a:t>-The discussion began and decided to keep separate from town groups but involve supporters</a:t>
            </a:r>
          </a:p>
          <a:p>
            <a:r>
              <a:t>-Education and learning about the problems created by plastics really gets people talking.</a:t>
            </a:r>
          </a:p>
          <a:p>
            <a:r>
              <a:t>Alternatives: silicon and bees wax coverers for containers, aluminum straws, glass containers instead of plastic: alternatives are reusable for a long time.</a:t>
            </a:r>
          </a:p>
          <a:p>
            <a:r>
              <a:t>-people are animated when the topic of a plastic bag ban in brought up.</a:t>
            </a:r>
          </a:p>
          <a:p>
            <a: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sz="2800" b="1">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r>
              <a:t>“Type a quote here.”</a:t>
            </a:r>
          </a:p>
        </p:txBody>
      </p:sp>
      <p:sp>
        <p:nvSpPr>
          <p:cNvPr id="95"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46304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00200" y="330200"/>
            <a:ext cx="9779001" cy="6519334"/>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642100" y="762000"/>
            <a:ext cx="5494867" cy="82423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762000"/>
            <a:ext cx="5334000" cy="40005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1054100"/>
            <a:ext cx="5334000" cy="8001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464300" y="5067300"/>
            <a:ext cx="5943600" cy="39624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464300" y="762000"/>
            <a:ext cx="5848350" cy="3898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723900" y="723900"/>
            <a:ext cx="5638801" cy="84582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xfrm>
            <a:off x="6311798" y="9245600"/>
            <a:ext cx="368504" cy="381000"/>
          </a:xfrm>
          <a:prstGeom prst="rect">
            <a:avLst/>
          </a:prstGeom>
        </p:spPr>
        <p:txBody>
          <a:bodyPr anchor="t"/>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45599"/>
            <a:ext cx="368504" cy="381001"/>
          </a:xfrm>
          <a:prstGeom prst="rect">
            <a:avLst/>
          </a:prstGeom>
          <a:ln w="12700">
            <a:miter lim="400000"/>
          </a:ln>
        </p:spPr>
        <p:txBody>
          <a:bodyPr wrap="none" lIns="50800" tIns="50800" rIns="50800" bIns="50800" anchor="b">
            <a:spAutoFit/>
          </a:bodyPr>
          <a:lstStyle>
            <a:lvl1pPr>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sz="3800" b="0" i="0" u="none" strike="noStrike" cap="none" spc="0" baseline="0">
          <a:solidFill>
            <a:srgbClr val="FFFFFF"/>
          </a:solidFill>
          <a:uFillTx/>
          <a:latin typeface="+mn-lt"/>
          <a:ea typeface="+mn-ea"/>
          <a:cs typeface="+mn-cs"/>
          <a:sym typeface="Helvetica Light"/>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millispri@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facebook.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vimeo.com/29182034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 name="Title"/>
          <p:cNvSpPr txBox="1">
            <a:spLocks noGrp="1"/>
          </p:cNvSpPr>
          <p:nvPr>
            <p:ph type="title"/>
          </p:nvPr>
        </p:nvSpPr>
        <p:spPr>
          <a:prstGeom prst="rect">
            <a:avLst/>
          </a:prstGeom>
        </p:spPr>
        <p:txBody>
          <a:bodyPr/>
          <a:lstStyle/>
          <a:p>
            <a:endParaRPr/>
          </a:p>
        </p:txBody>
      </p:sp>
      <p:pic>
        <p:nvPicPr>
          <p:cNvPr id="120" name="MPRI Logo (White).jpg" descr="MPRI Logo (White).jpg"/>
          <p:cNvPicPr>
            <a:picLocks noChangeAspect="1"/>
          </p:cNvPicPr>
          <p:nvPr/>
        </p:nvPicPr>
        <p:blipFill>
          <a:blip r:embed="rId3">
            <a:extLst/>
          </a:blip>
          <a:stretch>
            <a:fillRect/>
          </a:stretch>
        </p:blipFill>
        <p:spPr>
          <a:xfrm>
            <a:off x="0" y="302107"/>
            <a:ext cx="13004801" cy="732774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ommunity Outreach began in February"/>
          <p:cNvSpPr txBox="1">
            <a:spLocks noGrp="1"/>
          </p:cNvSpPr>
          <p:nvPr>
            <p:ph type="title"/>
          </p:nvPr>
        </p:nvSpPr>
        <p:spPr>
          <a:prstGeom prst="rect">
            <a:avLst/>
          </a:prstGeom>
        </p:spPr>
        <p:txBody>
          <a:bodyPr/>
          <a:lstStyle/>
          <a:p>
            <a:pPr>
              <a:defRPr>
                <a:latin typeface="American Typewriter"/>
                <a:ea typeface="American Typewriter"/>
                <a:cs typeface="American Typewriter"/>
                <a:sym typeface="American Typewriter"/>
              </a:defRPr>
            </a:pPr>
            <a:r>
              <a:rPr sz="7600"/>
              <a:t>Community Outreach</a:t>
            </a:r>
            <a:r>
              <a:rPr sz="4200"/>
              <a:t> began in February</a:t>
            </a:r>
          </a:p>
        </p:txBody>
      </p:sp>
      <p:sp>
        <p:nvSpPr>
          <p:cNvPr id="187" name="February floated initiative to Millis Garden Club Leadership Group…"/>
          <p:cNvSpPr txBox="1">
            <a:spLocks noGrp="1"/>
          </p:cNvSpPr>
          <p:nvPr>
            <p:ph type="body" idx="1"/>
          </p:nvPr>
        </p:nvSpPr>
        <p:spPr>
          <a:xfrm>
            <a:off x="952500" y="2597150"/>
            <a:ext cx="11099800" cy="6286500"/>
          </a:xfrm>
          <a:prstGeom prst="rect">
            <a:avLst/>
          </a:prstGeom>
        </p:spPr>
        <p:txBody>
          <a:bodyPr/>
          <a:lstStyle/>
          <a:p>
            <a:pPr marL="201168" indent="-201168" defTabSz="257047">
              <a:spcBef>
                <a:spcPts val="1800"/>
              </a:spcBef>
              <a:defRPr sz="1760">
                <a:latin typeface="American Typewriter"/>
                <a:ea typeface="American Typewriter"/>
                <a:cs typeface="American Typewriter"/>
                <a:sym typeface="American Typewriter"/>
              </a:defRPr>
            </a:pPr>
            <a:r>
              <a:t>February floated initiative to Millis Garden Club Leadership Group</a:t>
            </a:r>
          </a:p>
          <a:p>
            <a:pPr marL="201168" indent="-201168" defTabSz="257047">
              <a:spcBef>
                <a:spcPts val="1800"/>
              </a:spcBef>
              <a:defRPr sz="1760">
                <a:latin typeface="American Typewriter"/>
                <a:ea typeface="American Typewriter"/>
                <a:cs typeface="American Typewriter"/>
                <a:sym typeface="American Typewriter"/>
              </a:defRPr>
            </a:pPr>
            <a:r>
              <a:t>Library leant support and cooperation from the start</a:t>
            </a:r>
          </a:p>
          <a:p>
            <a:pPr marL="201168" indent="-201168" defTabSz="257047">
              <a:spcBef>
                <a:spcPts val="1800"/>
              </a:spcBef>
              <a:defRPr sz="1760">
                <a:latin typeface="American Typewriter"/>
                <a:ea typeface="American Typewriter"/>
                <a:cs typeface="American Typewriter"/>
                <a:sym typeface="American Typewriter"/>
              </a:defRPr>
            </a:pPr>
            <a:r>
              <a:t>Notices to listerv from MPS and Select Board</a:t>
            </a:r>
          </a:p>
          <a:p>
            <a:pPr marL="201168" indent="-201168" defTabSz="257047">
              <a:spcBef>
                <a:spcPts val="1800"/>
              </a:spcBef>
              <a:defRPr sz="1760">
                <a:latin typeface="American Typewriter"/>
                <a:ea typeface="American Typewriter"/>
                <a:cs typeface="American Typewriter"/>
                <a:sym typeface="American Typewriter"/>
              </a:defRPr>
            </a:pPr>
            <a:r>
              <a:t>Bag It movie with follow-up discussion </a:t>
            </a:r>
          </a:p>
          <a:p>
            <a:pPr marL="201168" indent="-201168" defTabSz="257047">
              <a:spcBef>
                <a:spcPts val="1800"/>
              </a:spcBef>
              <a:defRPr sz="1760">
                <a:latin typeface="American Typewriter"/>
                <a:ea typeface="American Typewriter"/>
                <a:cs typeface="American Typewriter"/>
                <a:sym typeface="American Typewriter"/>
              </a:defRPr>
            </a:pPr>
            <a:r>
              <a:t>Display of Alternatives to Plastics at Library- ongoing </a:t>
            </a:r>
          </a:p>
          <a:p>
            <a:pPr marL="201168" indent="-201168" defTabSz="257047">
              <a:spcBef>
                <a:spcPts val="1800"/>
              </a:spcBef>
              <a:defRPr sz="1760">
                <a:latin typeface="American Typewriter"/>
                <a:ea typeface="American Typewriter"/>
                <a:cs typeface="American Typewriter"/>
                <a:sym typeface="American Typewriter"/>
              </a:defRPr>
            </a:pPr>
            <a:r>
              <a:t>April Presented to Lions Club at monthly dinner</a:t>
            </a:r>
          </a:p>
          <a:p>
            <a:pPr marL="201168" indent="-201168" defTabSz="257047">
              <a:spcBef>
                <a:spcPts val="1800"/>
              </a:spcBef>
              <a:defRPr sz="1760">
                <a:latin typeface="American Typewriter"/>
                <a:ea typeface="American Typewriter"/>
                <a:cs typeface="American Typewriter"/>
                <a:sym typeface="American Typewriter"/>
              </a:defRPr>
            </a:pPr>
            <a:r>
              <a:t>Presence at town-wide events: Tangerini Farm concert &amp; Millis Night Out</a:t>
            </a:r>
          </a:p>
          <a:p>
            <a:pPr marL="201168" indent="-201168" defTabSz="257047">
              <a:spcBef>
                <a:spcPts val="1800"/>
              </a:spcBef>
              <a:defRPr sz="1760">
                <a:latin typeface="American Typewriter"/>
                <a:ea typeface="American Typewriter"/>
                <a:cs typeface="American Typewriter"/>
                <a:sym typeface="American Typewriter"/>
              </a:defRPr>
            </a:pPr>
            <a:r>
              <a:t>Visited retailers (ongoing effort) and invited all to a July 11 gathering to talk about concerns </a:t>
            </a:r>
          </a:p>
          <a:p>
            <a:pPr marL="201168" indent="-201168" defTabSz="257047">
              <a:spcBef>
                <a:spcPts val="1800"/>
              </a:spcBef>
              <a:defRPr sz="1760">
                <a:latin typeface="American Typewriter"/>
                <a:ea typeface="American Typewriter"/>
                <a:cs typeface="American Typewriter"/>
                <a:sym typeface="American Typewriter"/>
              </a:defRPr>
            </a:pPr>
            <a:r>
              <a:t>Wall-E movie family event Sept. 20 at Library at 6 with craft for kids at 5:30</a:t>
            </a:r>
          </a:p>
          <a:p>
            <a:pPr marL="201168" indent="-201168" defTabSz="257047">
              <a:spcBef>
                <a:spcPts val="1800"/>
              </a:spcBef>
              <a:defRPr sz="1760">
                <a:latin typeface="American Typewriter"/>
                <a:ea typeface="American Typewriter"/>
                <a:cs typeface="American Typewriter"/>
                <a:sym typeface="American Typewriter"/>
              </a:defRPr>
            </a:pPr>
            <a:r>
              <a:t>October Plans to chat with seniors at the COA </a:t>
            </a:r>
          </a:p>
          <a:p>
            <a:pPr marL="201168" indent="-201168" defTabSz="257047">
              <a:spcBef>
                <a:spcPts val="1800"/>
              </a:spcBef>
              <a:defRPr sz="1760">
                <a:latin typeface="American Typewriter"/>
                <a:ea typeface="American Typewriter"/>
                <a:cs typeface="American Typewriter"/>
                <a:sym typeface="American Typewriter"/>
              </a:defRPr>
            </a:pPr>
            <a:r>
              <a:t>Next month Plans to present to all PTOs </a:t>
            </a:r>
          </a:p>
          <a:p>
            <a:pPr marL="201168" indent="-201168" defTabSz="257047">
              <a:spcBef>
                <a:spcPts val="1800"/>
              </a:spcBef>
              <a:defRPr sz="1760">
                <a:latin typeface="American Typewriter"/>
                <a:ea typeface="American Typewriter"/>
                <a:cs typeface="American Typewriter"/>
                <a:sym typeface="American Typewriter"/>
              </a:defRPr>
            </a:pPr>
            <a:r>
              <a:t>Encourage attendance at Town Meeting on November 4!</a:t>
            </a:r>
          </a:p>
          <a:p>
            <a:pPr marL="201168" indent="-201168" defTabSz="257047">
              <a:spcBef>
                <a:spcPts val="1800"/>
              </a:spcBef>
              <a:defRPr sz="1760">
                <a:latin typeface="American Typewriter"/>
                <a:ea typeface="American Typewriter"/>
                <a:cs typeface="American Typewriter"/>
                <a:sym typeface="American Typewriter"/>
              </a:defRPr>
            </a:pPr>
            <a:r>
              <a:t>MPRI contact info is on all materials  and follows on the next slide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100"/>
                                  </p:iterate>
                                  <p:childTnLst>
                                    <p:set>
                                      <p:cBhvr>
                                        <p:cTn id="6" fill="hold"/>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lt">
                                    <p:tmAbs val="100"/>
                                  </p:iterate>
                                  <p:childTnLst>
                                    <p:set>
                                      <p:cBhvr>
                                        <p:cTn id="10" fill="hold"/>
                                        <p:tgtEl>
                                          <p:spTgt spid="187">
                                            <p:bg/>
                                          </p:spTgt>
                                        </p:tgtEl>
                                        <p:attrNameLst>
                                          <p:attrName>style.visibility</p:attrName>
                                        </p:attrNameLst>
                                      </p:cBhvr>
                                      <p:to>
                                        <p:strVal val="visible"/>
                                      </p:to>
                                    </p:set>
                                  </p:childTnLst>
                                </p:cTn>
                              </p:par>
                              <p:par>
                                <p:cTn id="11" presetID="1" presetClass="entr" presetSubtype="0" fill="hold" grpId="2" nodeType="withEffect">
                                  <p:stCondLst>
                                    <p:cond delay="0"/>
                                  </p:stCondLst>
                                  <p:iterate type="lt">
                                    <p:tmAbs val="100"/>
                                  </p:iterate>
                                  <p:childTnLst>
                                    <p:set>
                                      <p:cBhvr>
                                        <p:cTn id="12" fill="hold"/>
                                        <p:tgtEl>
                                          <p:spTgt spid="18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iterate type="lt">
                                    <p:tmAbs val="100"/>
                                  </p:iterate>
                                  <p:childTnLst>
                                    <p:set>
                                      <p:cBhvr>
                                        <p:cTn id="16" fill="hold"/>
                                        <p:tgtEl>
                                          <p:spTgt spid="18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iterate type="lt">
                                    <p:tmAbs val="100"/>
                                  </p:iterate>
                                  <p:childTnLst>
                                    <p:set>
                                      <p:cBhvr>
                                        <p:cTn id="20" fill="hold"/>
                                        <p:tgtEl>
                                          <p:spTgt spid="18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iterate type="lt">
                                    <p:tmAbs val="100"/>
                                  </p:iterate>
                                  <p:childTnLst>
                                    <p:set>
                                      <p:cBhvr>
                                        <p:cTn id="24" fill="hold"/>
                                        <p:tgtEl>
                                          <p:spTgt spid="18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iterate type="lt">
                                    <p:tmAbs val="100"/>
                                  </p:iterate>
                                  <p:childTnLst>
                                    <p:set>
                                      <p:cBhvr>
                                        <p:cTn id="28" fill="hold"/>
                                        <p:tgtEl>
                                          <p:spTgt spid="18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iterate type="lt">
                                    <p:tmAbs val="100"/>
                                  </p:iterate>
                                  <p:childTnLst>
                                    <p:set>
                                      <p:cBhvr>
                                        <p:cTn id="32" fill="hold"/>
                                        <p:tgtEl>
                                          <p:spTgt spid="18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iterate type="lt">
                                    <p:tmAbs val="100"/>
                                  </p:iterate>
                                  <p:childTnLst>
                                    <p:set>
                                      <p:cBhvr>
                                        <p:cTn id="36" fill="hold"/>
                                        <p:tgtEl>
                                          <p:spTgt spid="187">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2" nodeType="clickEffect">
                                  <p:stCondLst>
                                    <p:cond delay="0"/>
                                  </p:stCondLst>
                                  <p:iterate type="lt">
                                    <p:tmAbs val="100"/>
                                  </p:iterate>
                                  <p:childTnLst>
                                    <p:set>
                                      <p:cBhvr>
                                        <p:cTn id="40" fill="hold"/>
                                        <p:tgtEl>
                                          <p:spTgt spid="187">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iterate type="lt">
                                    <p:tmAbs val="100"/>
                                  </p:iterate>
                                  <p:childTnLst>
                                    <p:set>
                                      <p:cBhvr>
                                        <p:cTn id="44" fill="hold"/>
                                        <p:tgtEl>
                                          <p:spTgt spid="187">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2" nodeType="clickEffect">
                                  <p:stCondLst>
                                    <p:cond delay="0"/>
                                  </p:stCondLst>
                                  <p:iterate type="lt">
                                    <p:tmAbs val="100"/>
                                  </p:iterate>
                                  <p:childTnLst>
                                    <p:set>
                                      <p:cBhvr>
                                        <p:cTn id="48" fill="hold"/>
                                        <p:tgtEl>
                                          <p:spTgt spid="187">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2" nodeType="clickEffect">
                                  <p:stCondLst>
                                    <p:cond delay="0"/>
                                  </p:stCondLst>
                                  <p:iterate type="lt">
                                    <p:tmAbs val="100"/>
                                  </p:iterate>
                                  <p:childTnLst>
                                    <p:set>
                                      <p:cBhvr>
                                        <p:cTn id="52" fill="hold"/>
                                        <p:tgtEl>
                                          <p:spTgt spid="187">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2" nodeType="clickEffect">
                                  <p:stCondLst>
                                    <p:cond delay="0"/>
                                  </p:stCondLst>
                                  <p:iterate type="lt">
                                    <p:tmAbs val="100"/>
                                  </p:iterate>
                                  <p:childTnLst>
                                    <p:set>
                                      <p:cBhvr>
                                        <p:cTn id="56" fill="hold"/>
                                        <p:tgtEl>
                                          <p:spTgt spid="187">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2" nodeType="clickEffect">
                                  <p:stCondLst>
                                    <p:cond delay="0"/>
                                  </p:stCondLst>
                                  <p:iterate type="lt">
                                    <p:tmAbs val="100"/>
                                  </p:iterate>
                                  <p:childTnLst>
                                    <p:set>
                                      <p:cBhvr>
                                        <p:cTn id="60" fill="hold"/>
                                        <p:tgtEl>
                                          <p:spTgt spid="187">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35" presetClass="emph" presetSubtype="0" repeatCount="3000" fill="hold" grpId="3" nodeType="clickEffect">
                                  <p:stCondLst>
                                    <p:cond delay="0"/>
                                  </p:stCondLst>
                                  <p:childTnLst>
                                    <p:anim calcmode="discrete" valueType="str">
                                      <p:cBhvr>
                                        <p:cTn id="64" dur="1000" fill="hold"/>
                                        <p:tgtEl>
                                          <p:spTgt spid="187">
                                            <p:txEl>
                                              <p:pRg st="0" end="0"/>
                                            </p:txEl>
                                          </p:spTgt>
                                        </p:tgtEl>
                                        <p:attrNameLst>
                                          <p:attrName>style.visibility</p:attrName>
                                        </p:attrNameLst>
                                      </p:cBhvr>
                                      <p:tavLst>
                                        <p:tav tm="0">
                                          <p:val>
                                            <p:strVal val="hidden"/>
                                          </p:val>
                                        </p:tav>
                                        <p:tav tm="50000">
                                          <p:val>
                                            <p:strVal val="visible"/>
                                          </p:val>
                                        </p:tav>
                                      </p:tavLst>
                                    </p:anim>
                                  </p:childTnLst>
                                </p:cTn>
                              </p:par>
                              <p:par>
                                <p:cTn id="65" presetID="35" presetClass="emph" presetSubtype="0" fill="hold" grpId="3" nodeType="withEffect">
                                  <p:stCondLst>
                                    <p:cond delay="0"/>
                                  </p:stCondLst>
                                  <p:childTnLst>
                                    <p:anim calcmode="discrete" valueType="str">
                                      <p:cBhvr>
                                        <p:cTn id="66" dur="1000" fill="hold"/>
                                        <p:tgtEl>
                                          <p:spTgt spid="187">
                                            <p:txEl>
                                              <p:pRg st="1" end="1"/>
                                            </p:txEl>
                                          </p:spTgt>
                                        </p:tgtEl>
                                        <p:attrNameLst>
                                          <p:attrName>style.visibility</p:attrName>
                                        </p:attrNameLst>
                                      </p:cBhvr>
                                      <p:tavLst>
                                        <p:tav tm="0">
                                          <p:val>
                                            <p:strVal val="hidden"/>
                                          </p:val>
                                        </p:tav>
                                        <p:tav tm="50000">
                                          <p:val>
                                            <p:strVal val="visible"/>
                                          </p:val>
                                        </p:tav>
                                      </p:tavLst>
                                    </p:anim>
                                  </p:childTnLst>
                                </p:cTn>
                              </p:par>
                              <p:par>
                                <p:cTn id="67" presetID="35" presetClass="emph" presetSubtype="0" fill="hold" grpId="3" nodeType="withEffect">
                                  <p:stCondLst>
                                    <p:cond delay="0"/>
                                  </p:stCondLst>
                                  <p:childTnLst>
                                    <p:anim calcmode="discrete" valueType="str">
                                      <p:cBhvr>
                                        <p:cTn id="68" dur="1000" fill="hold"/>
                                        <p:tgtEl>
                                          <p:spTgt spid="187">
                                            <p:txEl>
                                              <p:pRg st="2" end="2"/>
                                            </p:txEl>
                                          </p:spTgt>
                                        </p:tgtEl>
                                        <p:attrNameLst>
                                          <p:attrName>style.visibility</p:attrName>
                                        </p:attrNameLst>
                                      </p:cBhvr>
                                      <p:tavLst>
                                        <p:tav tm="0">
                                          <p:val>
                                            <p:strVal val="hidden"/>
                                          </p:val>
                                        </p:tav>
                                        <p:tav tm="50000">
                                          <p:val>
                                            <p:strVal val="visible"/>
                                          </p:val>
                                        </p:tav>
                                      </p:tavLst>
                                    </p:anim>
                                  </p:childTnLst>
                                </p:cTn>
                              </p:par>
                              <p:par>
                                <p:cTn id="69" presetID="35" presetClass="emph" presetSubtype="0" fill="hold" grpId="3" nodeType="withEffect">
                                  <p:stCondLst>
                                    <p:cond delay="0"/>
                                  </p:stCondLst>
                                  <p:childTnLst>
                                    <p:anim calcmode="discrete" valueType="str">
                                      <p:cBhvr>
                                        <p:cTn id="70" dur="1000" fill="hold"/>
                                        <p:tgtEl>
                                          <p:spTgt spid="187">
                                            <p:txEl>
                                              <p:pRg st="3" end="3"/>
                                            </p:txEl>
                                          </p:spTgt>
                                        </p:tgtEl>
                                        <p:attrNameLst>
                                          <p:attrName>style.visibility</p:attrName>
                                        </p:attrNameLst>
                                      </p:cBhvr>
                                      <p:tavLst>
                                        <p:tav tm="0">
                                          <p:val>
                                            <p:strVal val="hidden"/>
                                          </p:val>
                                        </p:tav>
                                        <p:tav tm="50000">
                                          <p:val>
                                            <p:strVal val="visible"/>
                                          </p:val>
                                        </p:tav>
                                      </p:tavLst>
                                    </p:anim>
                                  </p:childTnLst>
                                </p:cTn>
                              </p:par>
                              <p:par>
                                <p:cTn id="71" presetID="35" presetClass="emph" presetSubtype="0" fill="hold" grpId="3" nodeType="withEffect">
                                  <p:stCondLst>
                                    <p:cond delay="0"/>
                                  </p:stCondLst>
                                  <p:childTnLst>
                                    <p:anim calcmode="discrete" valueType="str">
                                      <p:cBhvr>
                                        <p:cTn id="72" dur="1000" fill="hold"/>
                                        <p:tgtEl>
                                          <p:spTgt spid="187">
                                            <p:txEl>
                                              <p:pRg st="4" end="4"/>
                                            </p:txEl>
                                          </p:spTgt>
                                        </p:tgtEl>
                                        <p:attrNameLst>
                                          <p:attrName>style.visibility</p:attrName>
                                        </p:attrNameLst>
                                      </p:cBhvr>
                                      <p:tavLst>
                                        <p:tav tm="0">
                                          <p:val>
                                            <p:strVal val="hidden"/>
                                          </p:val>
                                        </p:tav>
                                        <p:tav tm="50000">
                                          <p:val>
                                            <p:strVal val="visible"/>
                                          </p:val>
                                        </p:tav>
                                      </p:tavLst>
                                    </p:anim>
                                  </p:childTnLst>
                                </p:cTn>
                              </p:par>
                              <p:par>
                                <p:cTn id="73" presetID="35" presetClass="emph" presetSubtype="0" fill="hold" grpId="3" nodeType="withEffect">
                                  <p:stCondLst>
                                    <p:cond delay="0"/>
                                  </p:stCondLst>
                                  <p:childTnLst>
                                    <p:anim calcmode="discrete" valueType="str">
                                      <p:cBhvr>
                                        <p:cTn id="74" dur="1000" fill="hold"/>
                                        <p:tgtEl>
                                          <p:spTgt spid="187">
                                            <p:txEl>
                                              <p:pRg st="5" end="5"/>
                                            </p:txEl>
                                          </p:spTgt>
                                        </p:tgtEl>
                                        <p:attrNameLst>
                                          <p:attrName>style.visibility</p:attrName>
                                        </p:attrNameLst>
                                      </p:cBhvr>
                                      <p:tavLst>
                                        <p:tav tm="0">
                                          <p:val>
                                            <p:strVal val="hidden"/>
                                          </p:val>
                                        </p:tav>
                                        <p:tav tm="50000">
                                          <p:val>
                                            <p:strVal val="visible"/>
                                          </p:val>
                                        </p:tav>
                                      </p:tavLst>
                                    </p:anim>
                                  </p:childTnLst>
                                </p:cTn>
                              </p:par>
                              <p:par>
                                <p:cTn id="75" presetID="35" presetClass="emph" presetSubtype="0" fill="hold" grpId="3" nodeType="withEffect">
                                  <p:stCondLst>
                                    <p:cond delay="0"/>
                                  </p:stCondLst>
                                  <p:childTnLst>
                                    <p:anim calcmode="discrete" valueType="str">
                                      <p:cBhvr>
                                        <p:cTn id="76" dur="1000" fill="hold"/>
                                        <p:tgtEl>
                                          <p:spTgt spid="187">
                                            <p:txEl>
                                              <p:pRg st="6" end="6"/>
                                            </p:txEl>
                                          </p:spTgt>
                                        </p:tgtEl>
                                        <p:attrNameLst>
                                          <p:attrName>style.visibility</p:attrName>
                                        </p:attrNameLst>
                                      </p:cBhvr>
                                      <p:tavLst>
                                        <p:tav tm="0">
                                          <p:val>
                                            <p:strVal val="hidden"/>
                                          </p:val>
                                        </p:tav>
                                        <p:tav tm="50000">
                                          <p:val>
                                            <p:strVal val="visible"/>
                                          </p:val>
                                        </p:tav>
                                      </p:tavLst>
                                    </p:anim>
                                  </p:childTnLst>
                                </p:cTn>
                              </p:par>
                              <p:par>
                                <p:cTn id="77" presetID="35" presetClass="emph" presetSubtype="0" fill="hold" grpId="3" nodeType="withEffect">
                                  <p:stCondLst>
                                    <p:cond delay="0"/>
                                  </p:stCondLst>
                                  <p:childTnLst>
                                    <p:anim calcmode="discrete" valueType="str">
                                      <p:cBhvr>
                                        <p:cTn id="78" dur="1000" fill="hold"/>
                                        <p:tgtEl>
                                          <p:spTgt spid="187">
                                            <p:txEl>
                                              <p:pRg st="7" end="7"/>
                                            </p:txEl>
                                          </p:spTgt>
                                        </p:tgtEl>
                                        <p:attrNameLst>
                                          <p:attrName>style.visibility</p:attrName>
                                        </p:attrNameLst>
                                      </p:cBhvr>
                                      <p:tavLst>
                                        <p:tav tm="0">
                                          <p:val>
                                            <p:strVal val="hidden"/>
                                          </p:val>
                                        </p:tav>
                                        <p:tav tm="50000">
                                          <p:val>
                                            <p:strVal val="visible"/>
                                          </p:val>
                                        </p:tav>
                                      </p:tavLst>
                                    </p:anim>
                                  </p:childTnLst>
                                </p:cTn>
                              </p:par>
                              <p:par>
                                <p:cTn id="79" presetID="35" presetClass="emph" presetSubtype="0" fill="hold" grpId="3" nodeType="withEffect">
                                  <p:stCondLst>
                                    <p:cond delay="0"/>
                                  </p:stCondLst>
                                  <p:childTnLst>
                                    <p:anim calcmode="discrete" valueType="str">
                                      <p:cBhvr>
                                        <p:cTn id="80" dur="1000" fill="hold"/>
                                        <p:tgtEl>
                                          <p:spTgt spid="187">
                                            <p:txEl>
                                              <p:pRg st="8" end="8"/>
                                            </p:txEl>
                                          </p:spTgt>
                                        </p:tgtEl>
                                        <p:attrNameLst>
                                          <p:attrName>style.visibility</p:attrName>
                                        </p:attrNameLst>
                                      </p:cBhvr>
                                      <p:tavLst>
                                        <p:tav tm="0">
                                          <p:val>
                                            <p:strVal val="hidden"/>
                                          </p:val>
                                        </p:tav>
                                        <p:tav tm="50000">
                                          <p:val>
                                            <p:strVal val="visible"/>
                                          </p:val>
                                        </p:tav>
                                      </p:tavLst>
                                    </p:anim>
                                  </p:childTnLst>
                                </p:cTn>
                              </p:par>
                              <p:par>
                                <p:cTn id="81" presetID="35" presetClass="emph" presetSubtype="0" fill="hold" grpId="3" nodeType="withEffect">
                                  <p:stCondLst>
                                    <p:cond delay="0"/>
                                  </p:stCondLst>
                                  <p:childTnLst>
                                    <p:anim calcmode="discrete" valueType="str">
                                      <p:cBhvr>
                                        <p:cTn id="82" dur="1000" fill="hold"/>
                                        <p:tgtEl>
                                          <p:spTgt spid="187">
                                            <p:txEl>
                                              <p:pRg st="9" end="9"/>
                                            </p:txEl>
                                          </p:spTgt>
                                        </p:tgtEl>
                                        <p:attrNameLst>
                                          <p:attrName>style.visibility</p:attrName>
                                        </p:attrNameLst>
                                      </p:cBhvr>
                                      <p:tavLst>
                                        <p:tav tm="0">
                                          <p:val>
                                            <p:strVal val="hidden"/>
                                          </p:val>
                                        </p:tav>
                                        <p:tav tm="50000">
                                          <p:val>
                                            <p:strVal val="visible"/>
                                          </p:val>
                                        </p:tav>
                                      </p:tavLst>
                                    </p:anim>
                                  </p:childTnLst>
                                </p:cTn>
                              </p:par>
                              <p:par>
                                <p:cTn id="83" presetID="35" presetClass="emph" presetSubtype="0" fill="hold" grpId="3" nodeType="withEffect">
                                  <p:stCondLst>
                                    <p:cond delay="0"/>
                                  </p:stCondLst>
                                  <p:childTnLst>
                                    <p:anim calcmode="discrete" valueType="str">
                                      <p:cBhvr>
                                        <p:cTn id="84" dur="1000" fill="hold"/>
                                        <p:tgtEl>
                                          <p:spTgt spid="187">
                                            <p:txEl>
                                              <p:pRg st="10" end="10"/>
                                            </p:txEl>
                                          </p:spTgt>
                                        </p:tgtEl>
                                        <p:attrNameLst>
                                          <p:attrName>style.visibility</p:attrName>
                                        </p:attrNameLst>
                                      </p:cBhvr>
                                      <p:tavLst>
                                        <p:tav tm="0">
                                          <p:val>
                                            <p:strVal val="hidden"/>
                                          </p:val>
                                        </p:tav>
                                        <p:tav tm="50000">
                                          <p:val>
                                            <p:strVal val="visible"/>
                                          </p:val>
                                        </p:tav>
                                      </p:tavLst>
                                    </p:anim>
                                  </p:childTnLst>
                                </p:cTn>
                              </p:par>
                              <p:par>
                                <p:cTn id="85" presetID="35" presetClass="emph" presetSubtype="0" fill="hold" grpId="3" nodeType="withEffect">
                                  <p:stCondLst>
                                    <p:cond delay="0"/>
                                  </p:stCondLst>
                                  <p:childTnLst>
                                    <p:anim calcmode="discrete" valueType="str">
                                      <p:cBhvr>
                                        <p:cTn id="86" dur="1000" fill="hold"/>
                                        <p:tgtEl>
                                          <p:spTgt spid="187">
                                            <p:txEl>
                                              <p:pRg st="11" end="11"/>
                                            </p:txEl>
                                          </p:spTgt>
                                        </p:tgtEl>
                                        <p:attrNameLst>
                                          <p:attrName>style.visibility</p:attrName>
                                        </p:attrNameLst>
                                      </p:cBhvr>
                                      <p:tavLst>
                                        <p:tav tm="0">
                                          <p:val>
                                            <p:strVal val="hidden"/>
                                          </p:val>
                                        </p:tav>
                                        <p:tav tm="50000">
                                          <p:val>
                                            <p:strVal val="visible"/>
                                          </p:val>
                                        </p:tav>
                                      </p:tavLst>
                                    </p:anim>
                                  </p:childTnLst>
                                </p:cTn>
                              </p:par>
                              <p:par>
                                <p:cTn id="87" presetID="35" presetClass="emph" presetSubtype="0" fill="hold" grpId="3" nodeType="withEffect">
                                  <p:stCondLst>
                                    <p:cond delay="0"/>
                                  </p:stCondLst>
                                  <p:childTnLst>
                                    <p:anim calcmode="discrete" valueType="str">
                                      <p:cBhvr>
                                        <p:cTn id="88" dur="1000" fill="hold"/>
                                        <p:tgtEl>
                                          <p:spTgt spid="187">
                                            <p:txEl>
                                              <p:pRg st="12" end="12"/>
                                            </p:txEl>
                                          </p:spTgt>
                                        </p:tgtEl>
                                        <p:attrNameLst>
                                          <p:attrName>style.visibility</p:attrName>
                                        </p:attrNameLst>
                                      </p:cBhvr>
                                      <p:tavLst>
                                        <p:tav tm="0">
                                          <p:val>
                                            <p:strVal val="hidden"/>
                                          </p:val>
                                        </p:tav>
                                        <p:tav tm="50000">
                                          <p:val>
                                            <p:strVal val="visible"/>
                                          </p:val>
                                        </p:tav>
                                      </p:tavLst>
                                    </p:anim>
                                  </p:childTnLst>
                                </p:cTn>
                              </p:par>
                            </p:childTnLst>
                          </p:cTn>
                        </p:par>
                      </p:childTnLst>
                    </p:cTn>
                  </p:par>
                  <p:par>
                    <p:cTn id="89" fill="hold">
                      <p:stCondLst>
                        <p:cond delay="indefinite"/>
                      </p:stCondLst>
                      <p:childTnLst>
                        <p:par>
                          <p:cTn id="90" fill="hold">
                            <p:stCondLst>
                              <p:cond delay="0"/>
                            </p:stCondLst>
                            <p:childTnLst>
                              <p:par>
                                <p:cTn id="91" presetID="22" presetClass="exit" presetSubtype="8" fill="hold" grpId="4" nodeType="clickEffect">
                                  <p:stCondLst>
                                    <p:cond delay="0"/>
                                  </p:stCondLst>
                                  <p:iterate>
                                    <p:tmAbs val="0"/>
                                  </p:iterate>
                                  <p:childTnLst>
                                    <p:animEffect transition="out" filter="wipe(left)">
                                      <p:cBhvr>
                                        <p:cTn id="92" dur="7250" fill="hold"/>
                                        <p:tgtEl>
                                          <p:spTgt spid="187">
                                            <p:txEl>
                                              <p:pRg st="0" end="0"/>
                                            </p:txEl>
                                          </p:spTgt>
                                        </p:tgtEl>
                                      </p:cBhvr>
                                    </p:animEffect>
                                    <p:set>
                                      <p:cBhvr>
                                        <p:cTn id="93" fill="hold">
                                          <p:stCondLst>
                                            <p:cond delay="7249"/>
                                          </p:stCondLst>
                                        </p:cTn>
                                        <p:tgtEl>
                                          <p:spTgt spid="187">
                                            <p:txEl>
                                              <p:pRg st="0" end="0"/>
                                            </p:txEl>
                                          </p:spTgt>
                                        </p:tgtEl>
                                        <p:attrNameLst>
                                          <p:attrName>style.visibility</p:attrName>
                                        </p:attrNameLst>
                                      </p:cBhvr>
                                      <p:to>
                                        <p:strVal val="hidden"/>
                                      </p:to>
                                    </p:set>
                                  </p:childTnLst>
                                </p:cTn>
                              </p:par>
                              <p:par>
                                <p:cTn id="94" presetID="22" presetClass="exit" presetSubtype="8" fill="hold" grpId="4" nodeType="withEffect">
                                  <p:stCondLst>
                                    <p:cond delay="0"/>
                                  </p:stCondLst>
                                  <p:iterate>
                                    <p:tmAbs val="0"/>
                                  </p:iterate>
                                  <p:childTnLst>
                                    <p:animEffect transition="out" filter="wipe(left)">
                                      <p:cBhvr>
                                        <p:cTn id="95" dur="7250" fill="hold"/>
                                        <p:tgtEl>
                                          <p:spTgt spid="187">
                                            <p:txEl>
                                              <p:pRg st="1" end="1"/>
                                            </p:txEl>
                                          </p:spTgt>
                                        </p:tgtEl>
                                      </p:cBhvr>
                                    </p:animEffect>
                                    <p:set>
                                      <p:cBhvr>
                                        <p:cTn id="96" fill="hold">
                                          <p:stCondLst>
                                            <p:cond delay="7249"/>
                                          </p:stCondLst>
                                        </p:cTn>
                                        <p:tgtEl>
                                          <p:spTgt spid="187">
                                            <p:txEl>
                                              <p:pRg st="1" end="1"/>
                                            </p:txEl>
                                          </p:spTgt>
                                        </p:tgtEl>
                                        <p:attrNameLst>
                                          <p:attrName>style.visibility</p:attrName>
                                        </p:attrNameLst>
                                      </p:cBhvr>
                                      <p:to>
                                        <p:strVal val="hidden"/>
                                      </p:to>
                                    </p:set>
                                  </p:childTnLst>
                                </p:cTn>
                              </p:par>
                              <p:par>
                                <p:cTn id="97" presetID="22" presetClass="exit" presetSubtype="8" fill="hold" grpId="4" nodeType="withEffect">
                                  <p:stCondLst>
                                    <p:cond delay="0"/>
                                  </p:stCondLst>
                                  <p:iterate>
                                    <p:tmAbs val="0"/>
                                  </p:iterate>
                                  <p:childTnLst>
                                    <p:animEffect transition="out" filter="wipe(left)">
                                      <p:cBhvr>
                                        <p:cTn id="98" dur="7250" fill="hold"/>
                                        <p:tgtEl>
                                          <p:spTgt spid="187">
                                            <p:txEl>
                                              <p:pRg st="2" end="2"/>
                                            </p:txEl>
                                          </p:spTgt>
                                        </p:tgtEl>
                                      </p:cBhvr>
                                    </p:animEffect>
                                    <p:set>
                                      <p:cBhvr>
                                        <p:cTn id="99" fill="hold">
                                          <p:stCondLst>
                                            <p:cond delay="7249"/>
                                          </p:stCondLst>
                                        </p:cTn>
                                        <p:tgtEl>
                                          <p:spTgt spid="187">
                                            <p:txEl>
                                              <p:pRg st="2" end="2"/>
                                            </p:txEl>
                                          </p:spTgt>
                                        </p:tgtEl>
                                        <p:attrNameLst>
                                          <p:attrName>style.visibility</p:attrName>
                                        </p:attrNameLst>
                                      </p:cBhvr>
                                      <p:to>
                                        <p:strVal val="hidden"/>
                                      </p:to>
                                    </p:set>
                                  </p:childTnLst>
                                </p:cTn>
                              </p:par>
                              <p:par>
                                <p:cTn id="100" presetID="22" presetClass="exit" presetSubtype="8" fill="hold" grpId="4" nodeType="withEffect">
                                  <p:stCondLst>
                                    <p:cond delay="0"/>
                                  </p:stCondLst>
                                  <p:iterate>
                                    <p:tmAbs val="0"/>
                                  </p:iterate>
                                  <p:childTnLst>
                                    <p:animEffect transition="out" filter="wipe(left)">
                                      <p:cBhvr>
                                        <p:cTn id="101" dur="7250" fill="hold"/>
                                        <p:tgtEl>
                                          <p:spTgt spid="187">
                                            <p:txEl>
                                              <p:pRg st="3" end="3"/>
                                            </p:txEl>
                                          </p:spTgt>
                                        </p:tgtEl>
                                      </p:cBhvr>
                                    </p:animEffect>
                                    <p:set>
                                      <p:cBhvr>
                                        <p:cTn id="102" fill="hold">
                                          <p:stCondLst>
                                            <p:cond delay="7249"/>
                                          </p:stCondLst>
                                        </p:cTn>
                                        <p:tgtEl>
                                          <p:spTgt spid="187">
                                            <p:txEl>
                                              <p:pRg st="3" end="3"/>
                                            </p:txEl>
                                          </p:spTgt>
                                        </p:tgtEl>
                                        <p:attrNameLst>
                                          <p:attrName>style.visibility</p:attrName>
                                        </p:attrNameLst>
                                      </p:cBhvr>
                                      <p:to>
                                        <p:strVal val="hidden"/>
                                      </p:to>
                                    </p:set>
                                  </p:childTnLst>
                                </p:cTn>
                              </p:par>
                              <p:par>
                                <p:cTn id="103" presetID="22" presetClass="exit" presetSubtype="8" fill="hold" grpId="4" nodeType="withEffect">
                                  <p:stCondLst>
                                    <p:cond delay="0"/>
                                  </p:stCondLst>
                                  <p:iterate>
                                    <p:tmAbs val="0"/>
                                  </p:iterate>
                                  <p:childTnLst>
                                    <p:animEffect transition="out" filter="wipe(left)">
                                      <p:cBhvr>
                                        <p:cTn id="104" dur="7250" fill="hold"/>
                                        <p:tgtEl>
                                          <p:spTgt spid="187">
                                            <p:txEl>
                                              <p:pRg st="4" end="4"/>
                                            </p:txEl>
                                          </p:spTgt>
                                        </p:tgtEl>
                                      </p:cBhvr>
                                    </p:animEffect>
                                    <p:set>
                                      <p:cBhvr>
                                        <p:cTn id="105" fill="hold">
                                          <p:stCondLst>
                                            <p:cond delay="7249"/>
                                          </p:stCondLst>
                                        </p:cTn>
                                        <p:tgtEl>
                                          <p:spTgt spid="187">
                                            <p:txEl>
                                              <p:pRg st="4" end="4"/>
                                            </p:txEl>
                                          </p:spTgt>
                                        </p:tgtEl>
                                        <p:attrNameLst>
                                          <p:attrName>style.visibility</p:attrName>
                                        </p:attrNameLst>
                                      </p:cBhvr>
                                      <p:to>
                                        <p:strVal val="hidden"/>
                                      </p:to>
                                    </p:set>
                                  </p:childTnLst>
                                </p:cTn>
                              </p:par>
                              <p:par>
                                <p:cTn id="106" presetID="22" presetClass="exit" presetSubtype="8" fill="hold" grpId="4" nodeType="withEffect">
                                  <p:stCondLst>
                                    <p:cond delay="0"/>
                                  </p:stCondLst>
                                  <p:iterate>
                                    <p:tmAbs val="0"/>
                                  </p:iterate>
                                  <p:childTnLst>
                                    <p:animEffect transition="out" filter="wipe(left)">
                                      <p:cBhvr>
                                        <p:cTn id="107" dur="7250" fill="hold"/>
                                        <p:tgtEl>
                                          <p:spTgt spid="187">
                                            <p:txEl>
                                              <p:pRg st="5" end="5"/>
                                            </p:txEl>
                                          </p:spTgt>
                                        </p:tgtEl>
                                      </p:cBhvr>
                                    </p:animEffect>
                                    <p:set>
                                      <p:cBhvr>
                                        <p:cTn id="108" fill="hold">
                                          <p:stCondLst>
                                            <p:cond delay="7249"/>
                                          </p:stCondLst>
                                        </p:cTn>
                                        <p:tgtEl>
                                          <p:spTgt spid="187">
                                            <p:txEl>
                                              <p:pRg st="5" end="5"/>
                                            </p:txEl>
                                          </p:spTgt>
                                        </p:tgtEl>
                                        <p:attrNameLst>
                                          <p:attrName>style.visibility</p:attrName>
                                        </p:attrNameLst>
                                      </p:cBhvr>
                                      <p:to>
                                        <p:strVal val="hidden"/>
                                      </p:to>
                                    </p:set>
                                  </p:childTnLst>
                                </p:cTn>
                              </p:par>
                              <p:par>
                                <p:cTn id="109" presetID="22" presetClass="exit" presetSubtype="8" fill="hold" grpId="4" nodeType="withEffect">
                                  <p:stCondLst>
                                    <p:cond delay="0"/>
                                  </p:stCondLst>
                                  <p:iterate>
                                    <p:tmAbs val="0"/>
                                  </p:iterate>
                                  <p:childTnLst>
                                    <p:animEffect transition="out" filter="wipe(left)">
                                      <p:cBhvr>
                                        <p:cTn id="110" dur="7250" fill="hold"/>
                                        <p:tgtEl>
                                          <p:spTgt spid="187">
                                            <p:txEl>
                                              <p:pRg st="6" end="6"/>
                                            </p:txEl>
                                          </p:spTgt>
                                        </p:tgtEl>
                                      </p:cBhvr>
                                    </p:animEffect>
                                    <p:set>
                                      <p:cBhvr>
                                        <p:cTn id="111" fill="hold">
                                          <p:stCondLst>
                                            <p:cond delay="7249"/>
                                          </p:stCondLst>
                                        </p:cTn>
                                        <p:tgtEl>
                                          <p:spTgt spid="187">
                                            <p:txEl>
                                              <p:pRg st="6" end="6"/>
                                            </p:txEl>
                                          </p:spTgt>
                                        </p:tgtEl>
                                        <p:attrNameLst>
                                          <p:attrName>style.visibility</p:attrName>
                                        </p:attrNameLst>
                                      </p:cBhvr>
                                      <p:to>
                                        <p:strVal val="hidden"/>
                                      </p:to>
                                    </p:set>
                                  </p:childTnLst>
                                </p:cTn>
                              </p:par>
                              <p:par>
                                <p:cTn id="112" presetID="22" presetClass="exit" presetSubtype="8" fill="hold" grpId="4" nodeType="withEffect">
                                  <p:stCondLst>
                                    <p:cond delay="0"/>
                                  </p:stCondLst>
                                  <p:iterate>
                                    <p:tmAbs val="0"/>
                                  </p:iterate>
                                  <p:childTnLst>
                                    <p:animEffect transition="out" filter="wipe(left)">
                                      <p:cBhvr>
                                        <p:cTn id="113" dur="7250" fill="hold"/>
                                        <p:tgtEl>
                                          <p:spTgt spid="187">
                                            <p:txEl>
                                              <p:pRg st="7" end="7"/>
                                            </p:txEl>
                                          </p:spTgt>
                                        </p:tgtEl>
                                      </p:cBhvr>
                                    </p:animEffect>
                                    <p:set>
                                      <p:cBhvr>
                                        <p:cTn id="114" fill="hold">
                                          <p:stCondLst>
                                            <p:cond delay="7249"/>
                                          </p:stCondLst>
                                        </p:cTn>
                                        <p:tgtEl>
                                          <p:spTgt spid="187">
                                            <p:txEl>
                                              <p:pRg st="7" end="7"/>
                                            </p:txEl>
                                          </p:spTgt>
                                        </p:tgtEl>
                                        <p:attrNameLst>
                                          <p:attrName>style.visibility</p:attrName>
                                        </p:attrNameLst>
                                      </p:cBhvr>
                                      <p:to>
                                        <p:strVal val="hidden"/>
                                      </p:to>
                                    </p:set>
                                  </p:childTnLst>
                                </p:cTn>
                              </p:par>
                              <p:par>
                                <p:cTn id="115" presetID="22" presetClass="exit" presetSubtype="8" fill="hold" grpId="4" nodeType="withEffect">
                                  <p:stCondLst>
                                    <p:cond delay="0"/>
                                  </p:stCondLst>
                                  <p:iterate>
                                    <p:tmAbs val="0"/>
                                  </p:iterate>
                                  <p:childTnLst>
                                    <p:animEffect transition="out" filter="wipe(left)">
                                      <p:cBhvr>
                                        <p:cTn id="116" dur="7250" fill="hold"/>
                                        <p:tgtEl>
                                          <p:spTgt spid="187">
                                            <p:txEl>
                                              <p:pRg st="8" end="8"/>
                                            </p:txEl>
                                          </p:spTgt>
                                        </p:tgtEl>
                                      </p:cBhvr>
                                    </p:animEffect>
                                    <p:set>
                                      <p:cBhvr>
                                        <p:cTn id="117" fill="hold">
                                          <p:stCondLst>
                                            <p:cond delay="7249"/>
                                          </p:stCondLst>
                                        </p:cTn>
                                        <p:tgtEl>
                                          <p:spTgt spid="187">
                                            <p:txEl>
                                              <p:pRg st="8" end="8"/>
                                            </p:txEl>
                                          </p:spTgt>
                                        </p:tgtEl>
                                        <p:attrNameLst>
                                          <p:attrName>style.visibility</p:attrName>
                                        </p:attrNameLst>
                                      </p:cBhvr>
                                      <p:to>
                                        <p:strVal val="hidden"/>
                                      </p:to>
                                    </p:set>
                                  </p:childTnLst>
                                </p:cTn>
                              </p:par>
                              <p:par>
                                <p:cTn id="118" presetID="22" presetClass="exit" presetSubtype="8" fill="hold" grpId="4" nodeType="withEffect">
                                  <p:stCondLst>
                                    <p:cond delay="0"/>
                                  </p:stCondLst>
                                  <p:iterate>
                                    <p:tmAbs val="0"/>
                                  </p:iterate>
                                  <p:childTnLst>
                                    <p:animEffect transition="out" filter="wipe(left)">
                                      <p:cBhvr>
                                        <p:cTn id="119" dur="7250" fill="hold"/>
                                        <p:tgtEl>
                                          <p:spTgt spid="187">
                                            <p:txEl>
                                              <p:pRg st="9" end="9"/>
                                            </p:txEl>
                                          </p:spTgt>
                                        </p:tgtEl>
                                      </p:cBhvr>
                                    </p:animEffect>
                                    <p:set>
                                      <p:cBhvr>
                                        <p:cTn id="120" fill="hold">
                                          <p:stCondLst>
                                            <p:cond delay="7249"/>
                                          </p:stCondLst>
                                        </p:cTn>
                                        <p:tgtEl>
                                          <p:spTgt spid="187">
                                            <p:txEl>
                                              <p:pRg st="9" end="9"/>
                                            </p:txEl>
                                          </p:spTgt>
                                        </p:tgtEl>
                                        <p:attrNameLst>
                                          <p:attrName>style.visibility</p:attrName>
                                        </p:attrNameLst>
                                      </p:cBhvr>
                                      <p:to>
                                        <p:strVal val="hidden"/>
                                      </p:to>
                                    </p:set>
                                  </p:childTnLst>
                                </p:cTn>
                              </p:par>
                              <p:par>
                                <p:cTn id="121" presetID="22" presetClass="exit" presetSubtype="8" fill="hold" grpId="4" nodeType="withEffect">
                                  <p:stCondLst>
                                    <p:cond delay="0"/>
                                  </p:stCondLst>
                                  <p:iterate>
                                    <p:tmAbs val="0"/>
                                  </p:iterate>
                                  <p:childTnLst>
                                    <p:animEffect transition="out" filter="wipe(left)">
                                      <p:cBhvr>
                                        <p:cTn id="122" dur="7250" fill="hold"/>
                                        <p:tgtEl>
                                          <p:spTgt spid="187">
                                            <p:txEl>
                                              <p:pRg st="10" end="10"/>
                                            </p:txEl>
                                          </p:spTgt>
                                        </p:tgtEl>
                                      </p:cBhvr>
                                    </p:animEffect>
                                    <p:set>
                                      <p:cBhvr>
                                        <p:cTn id="123" fill="hold">
                                          <p:stCondLst>
                                            <p:cond delay="7249"/>
                                          </p:stCondLst>
                                        </p:cTn>
                                        <p:tgtEl>
                                          <p:spTgt spid="187">
                                            <p:txEl>
                                              <p:pRg st="10" end="10"/>
                                            </p:txEl>
                                          </p:spTgt>
                                        </p:tgtEl>
                                        <p:attrNameLst>
                                          <p:attrName>style.visibility</p:attrName>
                                        </p:attrNameLst>
                                      </p:cBhvr>
                                      <p:to>
                                        <p:strVal val="hidden"/>
                                      </p:to>
                                    </p:set>
                                  </p:childTnLst>
                                </p:cTn>
                              </p:par>
                              <p:par>
                                <p:cTn id="124" presetID="22" presetClass="exit" presetSubtype="8" fill="hold" grpId="4" nodeType="withEffect">
                                  <p:stCondLst>
                                    <p:cond delay="0"/>
                                  </p:stCondLst>
                                  <p:iterate>
                                    <p:tmAbs val="0"/>
                                  </p:iterate>
                                  <p:childTnLst>
                                    <p:animEffect transition="out" filter="wipe(left)">
                                      <p:cBhvr>
                                        <p:cTn id="125" dur="7250" fill="hold"/>
                                        <p:tgtEl>
                                          <p:spTgt spid="187">
                                            <p:txEl>
                                              <p:pRg st="11" end="11"/>
                                            </p:txEl>
                                          </p:spTgt>
                                        </p:tgtEl>
                                      </p:cBhvr>
                                    </p:animEffect>
                                    <p:set>
                                      <p:cBhvr>
                                        <p:cTn id="126" fill="hold">
                                          <p:stCondLst>
                                            <p:cond delay="7249"/>
                                          </p:stCondLst>
                                        </p:cTn>
                                        <p:tgtEl>
                                          <p:spTgt spid="187">
                                            <p:txEl>
                                              <p:pRg st="11" end="11"/>
                                            </p:txEl>
                                          </p:spTgt>
                                        </p:tgtEl>
                                        <p:attrNameLst>
                                          <p:attrName>style.visibility</p:attrName>
                                        </p:attrNameLst>
                                      </p:cBhvr>
                                      <p:to>
                                        <p:strVal val="hidden"/>
                                      </p:to>
                                    </p:set>
                                  </p:childTnLst>
                                </p:cTn>
                              </p:par>
                              <p:par>
                                <p:cTn id="127" presetID="22" presetClass="exit" presetSubtype="8" fill="hold" grpId="4" nodeType="withEffect">
                                  <p:stCondLst>
                                    <p:cond delay="0"/>
                                  </p:stCondLst>
                                  <p:iterate>
                                    <p:tmAbs val="0"/>
                                  </p:iterate>
                                  <p:childTnLst>
                                    <p:animEffect transition="out" filter="wipe(left)">
                                      <p:cBhvr>
                                        <p:cTn id="128" dur="7250" fill="hold"/>
                                        <p:tgtEl>
                                          <p:spTgt spid="187">
                                            <p:txEl>
                                              <p:pRg st="12" end="12"/>
                                            </p:txEl>
                                          </p:spTgt>
                                        </p:tgtEl>
                                      </p:cBhvr>
                                    </p:animEffect>
                                    <p:set>
                                      <p:cBhvr>
                                        <p:cTn id="129" fill="hold">
                                          <p:stCondLst>
                                            <p:cond delay="7249"/>
                                          </p:stCondLst>
                                        </p:cTn>
                                        <p:tgtEl>
                                          <p:spTgt spid="187">
                                            <p:txEl>
                                              <p:pRg st="12" end="12"/>
                                            </p:txEl>
                                          </p:spTgt>
                                        </p:tgtEl>
                                        <p:attrNameLst>
                                          <p:attrName>style.visibility</p:attrName>
                                        </p:attrNameLst>
                                      </p:cBhvr>
                                      <p:to>
                                        <p:strVal val="hidden"/>
                                      </p:to>
                                    </p:set>
                                  </p:childTnLst>
                                </p:cTn>
                              </p:par>
                              <p:par>
                                <p:cTn id="130" presetID="22" presetClass="exit" presetSubtype="8" fill="hold" grpId="4" nodeType="withEffect">
                                  <p:stCondLst>
                                    <p:cond delay="0"/>
                                  </p:stCondLst>
                                  <p:iterate>
                                    <p:tmAbs val="0"/>
                                  </p:iterate>
                                  <p:childTnLst>
                                    <p:animEffect transition="out" filter="wipe(left)">
                                      <p:cBhvr>
                                        <p:cTn id="131" dur="7250" fill="hold"/>
                                        <p:tgtEl>
                                          <p:spTgt spid="187">
                                            <p:bg/>
                                          </p:spTgt>
                                        </p:tgtEl>
                                      </p:cBhvr>
                                    </p:animEffect>
                                    <p:set>
                                      <p:cBhvr>
                                        <p:cTn id="132" fill="hold">
                                          <p:stCondLst>
                                            <p:cond delay="7249"/>
                                          </p:stCondLst>
                                        </p:cTn>
                                        <p:tgtEl>
                                          <p:spTgt spid="187">
                                            <p:bg/>
                                          </p:spTgt>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22" presetClass="exit" presetSubtype="8" fill="hold" grpId="5" nodeType="clickEffect">
                                  <p:stCondLst>
                                    <p:cond delay="0"/>
                                  </p:stCondLst>
                                  <p:iterate>
                                    <p:tmAbs val="0"/>
                                  </p:iterate>
                                  <p:childTnLst>
                                    <p:animEffect transition="out" filter="wipe(left)">
                                      <p:cBhvr>
                                        <p:cTn id="136" dur="1000" fill="hold"/>
                                        <p:tgtEl>
                                          <p:spTgt spid="186"/>
                                        </p:tgtEl>
                                      </p:cBhvr>
                                    </p:animEffect>
                                    <p:set>
                                      <p:cBhvr>
                                        <p:cTn id="137" fill="hold">
                                          <p:stCondLst>
                                            <p:cond delay="999"/>
                                          </p:stCondLst>
                                        </p:cTn>
                                        <p:tgtEl>
                                          <p:spTgt spid="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1" animBg="1" advAuto="0"/>
      <p:bldP spid="186" grpId="5" animBg="1" advAuto="0"/>
      <p:bldP spid="187" grpId="2" build="p" bldLvl="5" animBg="1" advAuto="0"/>
      <p:bldP spid="187" grpId="3" build="p" bldLvl="5" animBg="1" advAuto="0"/>
      <p:bldP spid="187" grpId="4"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 name="Vote YES on November 4th…"/>
          <p:cNvSpPr txBox="1">
            <a:spLocks noGrp="1"/>
          </p:cNvSpPr>
          <p:nvPr>
            <p:ph type="title"/>
          </p:nvPr>
        </p:nvSpPr>
        <p:spPr>
          <a:xfrm>
            <a:off x="1270000" y="6832600"/>
            <a:ext cx="10464800" cy="1993900"/>
          </a:xfrm>
          <a:prstGeom prst="rect">
            <a:avLst/>
          </a:prstGeom>
        </p:spPr>
        <p:txBody>
          <a:bodyPr/>
          <a:lstStyle/>
          <a:p>
            <a:pPr defTabSz="554990">
              <a:defRPr sz="6365" b="1">
                <a:solidFill>
                  <a:schemeClr val="accent5">
                    <a:hueOff val="243286"/>
                    <a:satOff val="19694"/>
                    <a:lumOff val="-13389"/>
                  </a:schemeClr>
                </a:solidFill>
                <a:latin typeface="Helvetica"/>
                <a:ea typeface="Helvetica"/>
                <a:cs typeface="Helvetica"/>
                <a:sym typeface="Helvetica"/>
              </a:defRPr>
            </a:pPr>
            <a:r>
              <a:t>Vote YES on November 4th</a:t>
            </a:r>
          </a:p>
          <a:p>
            <a:pPr defTabSz="554990">
              <a:defRPr sz="2850">
                <a:solidFill>
                  <a:schemeClr val="accent5">
                    <a:hueOff val="243286"/>
                    <a:satOff val="19694"/>
                    <a:lumOff val="-13389"/>
                  </a:schemeClr>
                </a:solidFill>
              </a:defRPr>
            </a:pPr>
            <a:r>
              <a:t>For more information contact</a:t>
            </a:r>
          </a:p>
          <a:p>
            <a:pPr defTabSz="554990">
              <a:defRPr sz="2850">
                <a:solidFill>
                  <a:schemeClr val="accent5">
                    <a:hueOff val="243286"/>
                    <a:satOff val="19694"/>
                    <a:lumOff val="-13389"/>
                  </a:schemeClr>
                </a:solidFill>
              </a:defRPr>
            </a:pPr>
            <a:r>
              <a:t>Geri Sprague </a:t>
            </a:r>
            <a:r>
              <a:rPr u="sng">
                <a:hlinkClick r:id="rId3"/>
              </a:rPr>
              <a:t>millispri@gmail.com</a:t>
            </a:r>
          </a:p>
        </p:txBody>
      </p:sp>
      <p:sp>
        <p:nvSpPr>
          <p:cNvPr id="192" name="or check out facebook.com Millis Plastic Reduction Initiative-MPRI"/>
          <p:cNvSpPr txBox="1">
            <a:spLocks noGrp="1"/>
          </p:cNvSpPr>
          <p:nvPr>
            <p:ph type="body" sz="quarter" idx="1"/>
          </p:nvPr>
        </p:nvSpPr>
        <p:spPr>
          <a:xfrm>
            <a:off x="1270000" y="8991600"/>
            <a:ext cx="10464800" cy="795784"/>
          </a:xfrm>
          <a:prstGeom prst="rect">
            <a:avLst/>
          </a:prstGeom>
        </p:spPr>
        <p:txBody>
          <a:bodyPr/>
          <a:lstStyle/>
          <a:p>
            <a:pPr defTabSz="414781">
              <a:defRPr sz="2272">
                <a:solidFill>
                  <a:schemeClr val="accent5">
                    <a:hueOff val="243286"/>
                    <a:satOff val="19694"/>
                    <a:lumOff val="-13389"/>
                  </a:schemeClr>
                </a:solidFill>
              </a:defRPr>
            </a:pPr>
            <a:r>
              <a:t>or check out </a:t>
            </a:r>
            <a:r>
              <a:rPr u="sng">
                <a:hlinkClick r:id="rId4"/>
              </a:rPr>
              <a:t>facebook.com</a:t>
            </a:r>
            <a:r>
              <a:t> Millis Plastic Reduction Initiative-MPRI</a:t>
            </a:r>
          </a:p>
        </p:txBody>
      </p:sp>
      <p:pic>
        <p:nvPicPr>
          <p:cNvPr id="193" name="MPRI Logo (White).jpg" descr="MPRI Logo (White).jpg"/>
          <p:cNvPicPr>
            <a:picLocks noChangeAspect="1"/>
          </p:cNvPicPr>
          <p:nvPr/>
        </p:nvPicPr>
        <p:blipFill>
          <a:blip r:embed="rId5">
            <a:extLst/>
          </a:blip>
          <a:stretch>
            <a:fillRect/>
          </a:stretch>
        </p:blipFill>
        <p:spPr>
          <a:xfrm>
            <a:off x="1461101" y="1158054"/>
            <a:ext cx="9777798" cy="5509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3000">
        <p:circle/>
      </p:transition>
    </mc:Choice>
    <mc:Fallback xmlns:a14="http://schemas.microsoft.com/office/drawing/2010/main" xmlns:m="http://schemas.openxmlformats.org/officeDocument/2006/math"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his Bylaw will"/>
          <p:cNvSpPr txBox="1">
            <a:spLocks noGrp="1"/>
          </p:cNvSpPr>
          <p:nvPr>
            <p:ph type="title"/>
          </p:nvPr>
        </p:nvSpPr>
        <p:spPr>
          <a:xfrm>
            <a:off x="952500" y="101600"/>
            <a:ext cx="11273036" cy="2922241"/>
          </a:xfrm>
          <a:prstGeom prst="rect">
            <a:avLst/>
          </a:prstGeom>
        </p:spPr>
        <p:txBody>
          <a:bodyPr/>
          <a:lstStyle/>
          <a:p>
            <a:r>
              <a:t>This Bylaw will</a:t>
            </a:r>
          </a:p>
        </p:txBody>
      </p:sp>
      <p:sp>
        <p:nvSpPr>
          <p:cNvPr id="125" name="Eliminate  2,870,000 plastic bags in Millis  EVERY YEAR…"/>
          <p:cNvSpPr txBox="1">
            <a:spLocks noGrp="1"/>
          </p:cNvSpPr>
          <p:nvPr>
            <p:ph type="body" idx="1"/>
          </p:nvPr>
        </p:nvSpPr>
        <p:spPr>
          <a:xfrm>
            <a:off x="943074" y="3436639"/>
            <a:ext cx="11109226" cy="6443961"/>
          </a:xfrm>
          <a:prstGeom prst="rect">
            <a:avLst/>
          </a:prstGeom>
        </p:spPr>
        <p:txBody>
          <a:bodyPr/>
          <a:lstStyle/>
          <a:p>
            <a:r>
              <a:t>Eliminate  </a:t>
            </a:r>
            <a:r>
              <a:rPr b="1">
                <a:latin typeface="Helvetica"/>
                <a:ea typeface="Helvetica"/>
                <a:cs typeface="Helvetica"/>
                <a:sym typeface="Helvetica"/>
              </a:rPr>
              <a:t>2,870,000</a:t>
            </a:r>
            <a:r>
              <a:t> plastic bags in Millis  EVERY YEAR</a:t>
            </a:r>
          </a:p>
          <a:p>
            <a:r>
              <a:t>Have no negative budget impact</a:t>
            </a:r>
          </a:p>
        </p:txBody>
      </p:sp>
      <p:sp>
        <p:nvSpPr>
          <p:cNvPr id="126" name="eliminate single-use plastic bags at checkout."/>
          <p:cNvSpPr txBox="1"/>
          <p:nvPr/>
        </p:nvSpPr>
        <p:spPr>
          <a:xfrm>
            <a:off x="1443235" y="2074416"/>
            <a:ext cx="10291565" cy="21546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defTabSz="490727">
              <a:defRPr sz="6719"/>
            </a:pPr>
            <a:r>
              <a:t>eliminate single-use plastic bags at checkout.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his Bylaw will keep Millis cleaner."/>
          <p:cNvSpPr txBox="1">
            <a:spLocks noGrp="1"/>
          </p:cNvSpPr>
          <p:nvPr>
            <p:ph type="title"/>
          </p:nvPr>
        </p:nvSpPr>
        <p:spPr>
          <a:prstGeom prst="rect">
            <a:avLst/>
          </a:prstGeom>
        </p:spPr>
        <p:txBody>
          <a:bodyPr/>
          <a:lstStyle>
            <a:lvl1pPr defTabSz="484886">
              <a:defRPr sz="6640"/>
            </a:lvl1pPr>
          </a:lstStyle>
          <a:p>
            <a:r>
              <a:t>This Bylaw will keep Millis cleaner.</a:t>
            </a:r>
          </a:p>
        </p:txBody>
      </p:sp>
      <p:sp>
        <p:nvSpPr>
          <p:cNvPr id="131" name="Body"/>
          <p:cNvSpPr txBox="1">
            <a:spLocks noGrp="1"/>
          </p:cNvSpPr>
          <p:nvPr>
            <p:ph type="body" idx="1"/>
          </p:nvPr>
        </p:nvSpPr>
        <p:spPr>
          <a:xfrm>
            <a:off x="2209800" y="2597150"/>
            <a:ext cx="11099800" cy="6286500"/>
          </a:xfrm>
          <a:prstGeom prst="rect">
            <a:avLst/>
          </a:prstGeom>
        </p:spPr>
        <p:txBody>
          <a:bodyPr/>
          <a:lstStyle/>
          <a:p>
            <a:pPr marL="182880" indent="-182880" defTabSz="233679">
              <a:spcBef>
                <a:spcPts val="1600"/>
              </a:spcBef>
              <a:defRPr sz="1520"/>
            </a:pPr>
            <a:endParaRPr/>
          </a:p>
        </p:txBody>
      </p:sp>
      <p:pic>
        <p:nvPicPr>
          <p:cNvPr id="132" name="Image" descr="Image"/>
          <p:cNvPicPr>
            <a:picLocks noChangeAspect="1"/>
          </p:cNvPicPr>
          <p:nvPr/>
        </p:nvPicPr>
        <p:blipFill>
          <a:blip r:embed="rId3">
            <a:extLst/>
          </a:blip>
          <a:stretch>
            <a:fillRect/>
          </a:stretch>
        </p:blipFill>
        <p:spPr>
          <a:xfrm>
            <a:off x="2209800" y="2597150"/>
            <a:ext cx="8246365" cy="6184773"/>
          </a:xfrm>
          <a:prstGeom prst="rect">
            <a:avLst/>
          </a:prstGeom>
          <a:ln w="12700">
            <a:miter lim="400000"/>
          </a:ln>
        </p:spPr>
      </p:pic>
      <p:grpSp>
        <p:nvGrpSpPr>
          <p:cNvPr id="135" name="Picture 3"/>
          <p:cNvGrpSpPr/>
          <p:nvPr/>
        </p:nvGrpSpPr>
        <p:grpSpPr>
          <a:xfrm>
            <a:off x="2209800" y="2597150"/>
            <a:ext cx="3652526" cy="2291781"/>
            <a:chOff x="0" y="0"/>
            <a:chExt cx="3652525" cy="2291780"/>
          </a:xfrm>
        </p:grpSpPr>
        <p:sp>
          <p:nvSpPr>
            <p:cNvPr id="133" name="Rectangle"/>
            <p:cNvSpPr/>
            <p:nvPr/>
          </p:nvSpPr>
          <p:spPr>
            <a:xfrm>
              <a:off x="0" y="0"/>
              <a:ext cx="3652526" cy="2291781"/>
            </a:xfrm>
            <a:prstGeom prst="rect">
              <a:avLst/>
            </a:prstGeom>
            <a:solidFill>
              <a:srgbClr val="008F00"/>
            </a:solidFill>
            <a:ln w="12700" cap="flat">
              <a:noFill/>
              <a:miter lim="400000"/>
            </a:ln>
            <a:effectLst/>
          </p:spPr>
          <p:txBody>
            <a:bodyPr wrap="square" lIns="45719" tIns="45719" rIns="45719" bIns="45719" numCol="1" anchor="ctr">
              <a:noAutofit/>
            </a:bodyPr>
            <a:lstStyle/>
            <a:p>
              <a:pPr algn="l" defTabSz="914400">
                <a:defRPr sz="1800">
                  <a:solidFill>
                    <a:srgbClr val="000000"/>
                  </a:solidFill>
                  <a:latin typeface="Calibri"/>
                  <a:ea typeface="Calibri"/>
                  <a:cs typeface="Calibri"/>
                  <a:sym typeface="Calibri"/>
                </a:defRPr>
              </a:pPr>
              <a:endParaRPr/>
            </a:p>
          </p:txBody>
        </p:sp>
        <p:pic>
          <p:nvPicPr>
            <p:cNvPr id="134" name="image14.png" descr="image14.png"/>
            <p:cNvPicPr>
              <a:picLocks noChangeAspect="1"/>
            </p:cNvPicPr>
            <p:nvPr/>
          </p:nvPicPr>
          <p:blipFill>
            <a:blip r:embed="rId4">
              <a:extLst/>
            </a:blip>
            <a:stretch>
              <a:fillRect/>
            </a:stretch>
          </p:blipFill>
          <p:spPr>
            <a:xfrm>
              <a:off x="0" y="0"/>
              <a:ext cx="3652526" cy="2291781"/>
            </a:xfrm>
            <a:prstGeom prst="rect">
              <a:avLst/>
            </a:prstGeom>
            <a:ln w="19050" cap="flat">
              <a:solidFill>
                <a:srgbClr val="4E8F00"/>
              </a:solidFill>
              <a:prstDash val="solid"/>
              <a:miter lim="800000"/>
            </a:ln>
            <a:effectLst/>
          </p:spPr>
        </p:pic>
      </p:grpSp>
      <p:pic>
        <p:nvPicPr>
          <p:cNvPr id="136" name="Picture 22" descr="Picture 22"/>
          <p:cNvPicPr>
            <a:picLocks noChangeAspect="1"/>
          </p:cNvPicPr>
          <p:nvPr/>
        </p:nvPicPr>
        <p:blipFill>
          <a:blip r:embed="rId5">
            <a:extLst/>
          </a:blip>
          <a:stretch>
            <a:fillRect/>
          </a:stretch>
        </p:blipFill>
        <p:spPr>
          <a:xfrm>
            <a:off x="2209800" y="2597150"/>
            <a:ext cx="1482452" cy="1894542"/>
          </a:xfrm>
          <a:prstGeom prst="rect">
            <a:avLst/>
          </a:prstGeom>
          <a:ln w="19050">
            <a:solidFill>
              <a:srgbClr val="4E8F00"/>
            </a:solidFill>
          </a:ln>
        </p:spPr>
      </p:pic>
      <p:grpSp>
        <p:nvGrpSpPr>
          <p:cNvPr id="139" name="Picture 3"/>
          <p:cNvGrpSpPr/>
          <p:nvPr/>
        </p:nvGrpSpPr>
        <p:grpSpPr>
          <a:xfrm>
            <a:off x="2209800" y="2597150"/>
            <a:ext cx="3652526" cy="2291781"/>
            <a:chOff x="0" y="0"/>
            <a:chExt cx="3652525" cy="2291780"/>
          </a:xfrm>
        </p:grpSpPr>
        <p:sp>
          <p:nvSpPr>
            <p:cNvPr id="137" name="Rectangle"/>
            <p:cNvSpPr/>
            <p:nvPr/>
          </p:nvSpPr>
          <p:spPr>
            <a:xfrm>
              <a:off x="0" y="0"/>
              <a:ext cx="3652526" cy="2291781"/>
            </a:xfrm>
            <a:prstGeom prst="rect">
              <a:avLst/>
            </a:prstGeom>
            <a:solidFill>
              <a:srgbClr val="008F00"/>
            </a:solidFill>
            <a:ln w="12700" cap="flat">
              <a:noFill/>
              <a:miter lim="400000"/>
            </a:ln>
            <a:effectLst/>
          </p:spPr>
          <p:txBody>
            <a:bodyPr wrap="square" lIns="45719" tIns="45719" rIns="45719" bIns="45719" numCol="1" anchor="ctr">
              <a:noAutofit/>
            </a:bodyPr>
            <a:lstStyle/>
            <a:p>
              <a:pPr algn="l" defTabSz="914400">
                <a:defRPr sz="1800">
                  <a:solidFill>
                    <a:srgbClr val="000000"/>
                  </a:solidFill>
                  <a:latin typeface="Calibri"/>
                  <a:ea typeface="Calibri"/>
                  <a:cs typeface="Calibri"/>
                  <a:sym typeface="Calibri"/>
                </a:defRPr>
              </a:pPr>
              <a:endParaRPr/>
            </a:p>
          </p:txBody>
        </p:sp>
        <p:pic>
          <p:nvPicPr>
            <p:cNvPr id="138" name="image14.png" descr="image14.png"/>
            <p:cNvPicPr>
              <a:picLocks noChangeAspect="1"/>
            </p:cNvPicPr>
            <p:nvPr/>
          </p:nvPicPr>
          <p:blipFill>
            <a:blip r:embed="rId4">
              <a:extLst/>
            </a:blip>
            <a:stretch>
              <a:fillRect/>
            </a:stretch>
          </p:blipFill>
          <p:spPr>
            <a:xfrm>
              <a:off x="0" y="0"/>
              <a:ext cx="3652526" cy="2291781"/>
            </a:xfrm>
            <a:prstGeom prst="rect">
              <a:avLst/>
            </a:prstGeom>
            <a:ln w="19050" cap="flat">
              <a:solidFill>
                <a:srgbClr val="4E8F00"/>
              </a:solidFill>
              <a:prstDash val="solid"/>
              <a:miter lim="800000"/>
            </a:ln>
            <a:effectLst/>
          </p:spPr>
        </p:pic>
      </p:grpSp>
      <p:pic>
        <p:nvPicPr>
          <p:cNvPr id="140" name="Picture 22" descr="Picture 22"/>
          <p:cNvPicPr>
            <a:picLocks noChangeAspect="1"/>
          </p:cNvPicPr>
          <p:nvPr/>
        </p:nvPicPr>
        <p:blipFill>
          <a:blip r:embed="rId5">
            <a:extLst/>
          </a:blip>
          <a:stretch>
            <a:fillRect/>
          </a:stretch>
        </p:blipFill>
        <p:spPr>
          <a:xfrm>
            <a:off x="2209800" y="2597150"/>
            <a:ext cx="1482452" cy="1894542"/>
          </a:xfrm>
          <a:prstGeom prst="rect">
            <a:avLst/>
          </a:prstGeom>
          <a:ln w="19050">
            <a:solidFill>
              <a:srgbClr val="4E8F00"/>
            </a:solidFill>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122 towns in Massachusetts have already passed plastic bag ban legislation."/>
          <p:cNvSpPr txBox="1">
            <a:spLocks noGrp="1"/>
          </p:cNvSpPr>
          <p:nvPr>
            <p:ph type="body" idx="14"/>
          </p:nvPr>
        </p:nvSpPr>
        <p:spPr>
          <a:xfrm>
            <a:off x="1270000" y="6375400"/>
            <a:ext cx="10464800" cy="2235201"/>
          </a:xfrm>
          <a:prstGeom prst="rect">
            <a:avLst/>
          </a:prstGeom>
        </p:spPr>
        <p:txBody>
          <a:bodyPr/>
          <a:lstStyle/>
          <a:p>
            <a:r>
              <a:t>122 towns in Massachusetts have already passed plastic bag ban legislation.</a:t>
            </a:r>
          </a:p>
        </p:txBody>
      </p:sp>
      <p:pic>
        <p:nvPicPr>
          <p:cNvPr id="145" name="sea_turtle_and_plastic_bag___Richard_Carey_2048x2048.jpg" descr="sea_turtle_and_plastic_bag___Richard_Carey_2048x2048.jpg"/>
          <p:cNvPicPr>
            <a:picLocks noChangeAspect="1"/>
          </p:cNvPicPr>
          <p:nvPr/>
        </p:nvPicPr>
        <p:blipFill>
          <a:blip r:embed="rId3">
            <a:extLst/>
          </a:blip>
          <a:stretch>
            <a:fillRect/>
          </a:stretch>
        </p:blipFill>
        <p:spPr>
          <a:xfrm>
            <a:off x="2784794" y="837583"/>
            <a:ext cx="7435212" cy="495559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Why ban plastic bags?"/>
          <p:cNvSpPr txBox="1">
            <a:spLocks noGrp="1"/>
          </p:cNvSpPr>
          <p:nvPr>
            <p:ph type="title"/>
          </p:nvPr>
        </p:nvSpPr>
        <p:spPr>
          <a:xfrm>
            <a:off x="952500" y="412750"/>
            <a:ext cx="11099800" cy="2120900"/>
          </a:xfrm>
          <a:prstGeom prst="rect">
            <a:avLst/>
          </a:prstGeom>
        </p:spPr>
        <p:txBody>
          <a:bodyPr/>
          <a:lstStyle/>
          <a:p>
            <a:r>
              <a:t>Why ban plastic bags?</a:t>
            </a:r>
          </a:p>
        </p:txBody>
      </p:sp>
      <p:sp>
        <p:nvSpPr>
          <p:cNvPr id="150" name="Plastic bags:…"/>
          <p:cNvSpPr txBox="1">
            <a:spLocks noGrp="1"/>
          </p:cNvSpPr>
          <p:nvPr>
            <p:ph type="body" sz="half" idx="1"/>
          </p:nvPr>
        </p:nvSpPr>
        <p:spPr>
          <a:prstGeom prst="rect">
            <a:avLst/>
          </a:prstGeom>
        </p:spPr>
        <p:txBody>
          <a:bodyPr/>
          <a:lstStyle/>
          <a:p>
            <a:pPr marL="0" indent="0">
              <a:buSzTx/>
              <a:buNone/>
            </a:pPr>
            <a:r>
              <a:t>Plastic bags:</a:t>
            </a:r>
          </a:p>
          <a:p>
            <a:r>
              <a:t>Affect our health.</a:t>
            </a:r>
          </a:p>
          <a:p>
            <a:r>
              <a:t>Pollute our environment and contribute to marine life devastation.</a:t>
            </a:r>
          </a:p>
          <a:p>
            <a:r>
              <a:t>Costs the town money.</a:t>
            </a:r>
          </a:p>
        </p:txBody>
      </p:sp>
      <p:pic>
        <p:nvPicPr>
          <p:cNvPr id="151" name="download-1.jpg" descr="download-1.jpg"/>
          <p:cNvPicPr>
            <a:picLocks noChangeAspect="1"/>
          </p:cNvPicPr>
          <p:nvPr/>
        </p:nvPicPr>
        <p:blipFill>
          <a:blip r:embed="rId3">
            <a:extLst/>
          </a:blip>
          <a:stretch>
            <a:fillRect/>
          </a:stretch>
        </p:blipFill>
        <p:spPr>
          <a:xfrm>
            <a:off x="6692545" y="3225262"/>
            <a:ext cx="5694148" cy="4265115"/>
          </a:xfrm>
          <a:prstGeom prst="rect">
            <a:avLst/>
          </a:prstGeom>
          <a:ln w="12700">
            <a:miter lim="400000"/>
          </a:ln>
        </p:spPr>
      </p:pic>
      <p:pic>
        <p:nvPicPr>
          <p:cNvPr id="152" name="download.jpg" descr="download.jpg"/>
          <p:cNvPicPr>
            <a:picLocks noChangeAspect="1"/>
          </p:cNvPicPr>
          <p:nvPr/>
        </p:nvPicPr>
        <p:blipFill>
          <a:blip r:embed="rId4">
            <a:extLst/>
          </a:blip>
          <a:stretch>
            <a:fillRect/>
          </a:stretch>
        </p:blipFill>
        <p:spPr>
          <a:xfrm>
            <a:off x="6881362" y="3528088"/>
            <a:ext cx="5123248" cy="365946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Transfer Station Recycle Bins.jpg" descr="Transfer Station Recycle Bins.jpg"/>
          <p:cNvPicPr>
            <a:picLocks noGrp="1" noChangeAspect="1"/>
          </p:cNvPicPr>
          <p:nvPr>
            <p:ph type="pic" idx="13"/>
          </p:nvPr>
        </p:nvPicPr>
        <p:blipFill>
          <a:blip r:embed="rId3">
            <a:extLst/>
          </a:blip>
          <a:srcRect l="4235" t="4310" r="679"/>
          <a:stretch>
            <a:fillRect/>
          </a:stretch>
        </p:blipFill>
        <p:spPr>
          <a:xfrm>
            <a:off x="6680199" y="3174999"/>
            <a:ext cx="5334001" cy="4025901"/>
          </a:xfrm>
          <a:prstGeom prst="rect">
            <a:avLst/>
          </a:prstGeom>
        </p:spPr>
      </p:pic>
      <p:sp>
        <p:nvSpPr>
          <p:cNvPr id="157" name="Disposal Costs"/>
          <p:cNvSpPr txBox="1">
            <a:spLocks noGrp="1"/>
          </p:cNvSpPr>
          <p:nvPr>
            <p:ph type="title"/>
          </p:nvPr>
        </p:nvSpPr>
        <p:spPr>
          <a:prstGeom prst="rect">
            <a:avLst/>
          </a:prstGeom>
        </p:spPr>
        <p:txBody>
          <a:bodyPr/>
          <a:lstStyle/>
          <a:p>
            <a:r>
              <a:t>Disposal Costs</a:t>
            </a:r>
          </a:p>
        </p:txBody>
      </p:sp>
      <p:sp>
        <p:nvSpPr>
          <p:cNvPr id="158" name="Municipalities charge us for waste removal, and this cost will rise with our increased consumption of plastic and the world’s inability to dispose of it.…"/>
          <p:cNvSpPr txBox="1">
            <a:spLocks noGrp="1"/>
          </p:cNvSpPr>
          <p:nvPr>
            <p:ph type="body" sz="half" idx="1"/>
          </p:nvPr>
        </p:nvSpPr>
        <p:spPr>
          <a:prstGeom prst="rect">
            <a:avLst/>
          </a:prstGeom>
        </p:spPr>
        <p:txBody>
          <a:bodyPr/>
          <a:lstStyle/>
          <a:p>
            <a:pPr marL="373380" indent="-373380" defTabSz="572516">
              <a:spcBef>
                <a:spcPts val="3700"/>
              </a:spcBef>
              <a:defRPr sz="2744"/>
            </a:pPr>
            <a:r>
              <a:t>Municipalities charge us for waste removal, and this cost will rise with our increased consumption of plastic and the world’s inability to dispose of it.</a:t>
            </a:r>
          </a:p>
          <a:p>
            <a:pPr marL="373380" indent="-373380" defTabSz="572516">
              <a:spcBef>
                <a:spcPts val="3700"/>
              </a:spcBef>
              <a:defRPr sz="2744"/>
            </a:pPr>
            <a:r>
              <a:t>The big problem with plastic bags is that we are not disposing of them properly.</a:t>
            </a:r>
          </a:p>
          <a:p>
            <a:pPr marL="373380" indent="-373380" defTabSz="572516">
              <a:spcBef>
                <a:spcPts val="3700"/>
              </a:spcBef>
              <a:defRPr sz="2744"/>
            </a:pPr>
            <a:r>
              <a:rPr u="sng">
                <a:hlinkClick r:id="rId4"/>
              </a:rPr>
              <a:t>Recycle Smart Video</a:t>
            </a:r>
          </a:p>
          <a:p>
            <a:pPr marL="373380" indent="-373380" defTabSz="572516">
              <a:spcBef>
                <a:spcPts val="3700"/>
              </a:spcBef>
              <a:defRPr sz="2744"/>
            </a:pPr>
            <a:r>
              <a:t>By eliminating plastic bags we are saving Millis money.</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ow numbers??"/>
          <p:cNvSpPr txBox="1">
            <a:spLocks noGrp="1"/>
          </p:cNvSpPr>
          <p:nvPr>
            <p:ph type="title"/>
          </p:nvPr>
        </p:nvSpPr>
        <p:spPr>
          <a:prstGeom prst="rect">
            <a:avLst/>
          </a:prstGeom>
        </p:spPr>
        <p:txBody>
          <a:bodyPr/>
          <a:lstStyle/>
          <a:p>
            <a:r>
              <a:t>show numbers??</a:t>
            </a:r>
          </a:p>
        </p:txBody>
      </p:sp>
      <p:sp>
        <p:nvSpPr>
          <p:cNvPr id="163" name="Body"/>
          <p:cNvSpPr txBox="1">
            <a:spLocks noGrp="1"/>
          </p:cNvSpPr>
          <p:nvPr>
            <p:ph type="body" idx="1"/>
          </p:nvPr>
        </p:nvSpPr>
        <p:spPr>
          <a:prstGeom prst="rect">
            <a:avLst/>
          </a:prstGeom>
        </p:spPr>
        <p:txBody>
          <a:bodyPr/>
          <a:lstStyle/>
          <a:p>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Not Affected by the Ban"/>
          <p:cNvSpPr txBox="1">
            <a:spLocks noGrp="1"/>
          </p:cNvSpPr>
          <p:nvPr>
            <p:ph type="title"/>
          </p:nvPr>
        </p:nvSpPr>
        <p:spPr>
          <a:prstGeom prst="rect">
            <a:avLst/>
          </a:prstGeom>
        </p:spPr>
        <p:txBody>
          <a:bodyPr/>
          <a:lstStyle/>
          <a:p>
            <a:r>
              <a:t>Not Affected by the Ban</a:t>
            </a:r>
          </a:p>
        </p:txBody>
      </p:sp>
      <p:sp>
        <p:nvSpPr>
          <p:cNvPr id="166" name="Newspaper bags (can be reused for so many things)…"/>
          <p:cNvSpPr txBox="1">
            <a:spLocks noGrp="1"/>
          </p:cNvSpPr>
          <p:nvPr>
            <p:ph type="body" sz="half" idx="1"/>
          </p:nvPr>
        </p:nvSpPr>
        <p:spPr>
          <a:prstGeom prst="rect">
            <a:avLst/>
          </a:prstGeom>
        </p:spPr>
        <p:txBody>
          <a:bodyPr/>
          <a:lstStyle/>
          <a:p>
            <a:pPr>
              <a:defRPr sz="3200"/>
            </a:pPr>
            <a:r>
              <a:t>Newspaper bags (can be reused for so many things)</a:t>
            </a:r>
          </a:p>
          <a:p>
            <a:pPr>
              <a:defRPr sz="3200"/>
            </a:pPr>
            <a:r>
              <a:t>Dry cleaning bags</a:t>
            </a:r>
          </a:p>
          <a:p>
            <a:pPr>
              <a:defRPr sz="3200"/>
            </a:pPr>
            <a:r>
              <a:t>Vegetable bags without handles </a:t>
            </a:r>
          </a:p>
          <a:p>
            <a:pPr>
              <a:defRPr sz="3200"/>
            </a:pPr>
            <a:r>
              <a:t>Bags used for packing meat or fish</a:t>
            </a:r>
          </a:p>
          <a:p>
            <a:pPr>
              <a:defRPr sz="3200"/>
            </a:pPr>
            <a:r>
              <a:t>Paper bags </a:t>
            </a:r>
          </a:p>
        </p:txBody>
      </p:sp>
      <p:pic>
        <p:nvPicPr>
          <p:cNvPr id="167" name="Picture 9" descr="Picture 9"/>
          <p:cNvPicPr>
            <a:picLocks noChangeAspect="1"/>
          </p:cNvPicPr>
          <p:nvPr/>
        </p:nvPicPr>
        <p:blipFill>
          <a:blip r:embed="rId3">
            <a:extLst/>
          </a:blip>
          <a:stretch>
            <a:fillRect/>
          </a:stretch>
        </p:blipFill>
        <p:spPr>
          <a:xfrm>
            <a:off x="6524607" y="2571717"/>
            <a:ext cx="2825741" cy="1361260"/>
          </a:xfrm>
          <a:prstGeom prst="rect">
            <a:avLst/>
          </a:prstGeom>
          <a:ln w="12700">
            <a:miter lim="400000"/>
          </a:ln>
        </p:spPr>
      </p:pic>
      <p:pic>
        <p:nvPicPr>
          <p:cNvPr id="168" name="Picture 10" descr="Picture 10"/>
          <p:cNvPicPr>
            <a:picLocks noChangeAspect="1"/>
          </p:cNvPicPr>
          <p:nvPr/>
        </p:nvPicPr>
        <p:blipFill>
          <a:blip r:embed="rId4">
            <a:extLst/>
          </a:blip>
          <a:stretch>
            <a:fillRect/>
          </a:stretch>
        </p:blipFill>
        <p:spPr>
          <a:xfrm>
            <a:off x="8289167" y="7798348"/>
            <a:ext cx="2522466" cy="1954022"/>
          </a:xfrm>
          <a:prstGeom prst="rect">
            <a:avLst/>
          </a:prstGeom>
          <a:ln w="12700">
            <a:miter lim="400000"/>
          </a:ln>
        </p:spPr>
      </p:pic>
      <p:pic>
        <p:nvPicPr>
          <p:cNvPr id="169" name="Picture 12" descr="Picture 12"/>
          <p:cNvPicPr>
            <a:picLocks noChangeAspect="1"/>
          </p:cNvPicPr>
          <p:nvPr/>
        </p:nvPicPr>
        <p:blipFill>
          <a:blip r:embed="rId5">
            <a:extLst/>
          </a:blip>
          <a:stretch>
            <a:fillRect/>
          </a:stretch>
        </p:blipFill>
        <p:spPr>
          <a:xfrm>
            <a:off x="9796867" y="4809185"/>
            <a:ext cx="2734345" cy="2981127"/>
          </a:xfrm>
          <a:prstGeom prst="rect">
            <a:avLst/>
          </a:prstGeom>
          <a:ln w="12700">
            <a:miter lim="400000"/>
          </a:ln>
        </p:spPr>
      </p:pic>
      <p:pic>
        <p:nvPicPr>
          <p:cNvPr id="170" name="Picture 15" descr="Picture 15"/>
          <p:cNvPicPr>
            <a:picLocks noChangeAspect="1"/>
          </p:cNvPicPr>
          <p:nvPr/>
        </p:nvPicPr>
        <p:blipFill>
          <a:blip r:embed="rId6">
            <a:extLst/>
          </a:blip>
          <a:stretch>
            <a:fillRect/>
          </a:stretch>
        </p:blipFill>
        <p:spPr>
          <a:xfrm>
            <a:off x="6813139" y="4205127"/>
            <a:ext cx="2248679" cy="3649493"/>
          </a:xfrm>
          <a:prstGeom prst="rect">
            <a:avLst/>
          </a:prstGeom>
          <a:ln w="12700">
            <a:miter lim="400000"/>
          </a:ln>
        </p:spPr>
      </p:pic>
      <p:pic>
        <p:nvPicPr>
          <p:cNvPr id="171" name="Picture 18" descr="Picture 18"/>
          <p:cNvPicPr>
            <a:picLocks noChangeAspect="1"/>
          </p:cNvPicPr>
          <p:nvPr/>
        </p:nvPicPr>
        <p:blipFill>
          <a:blip r:embed="rId7">
            <a:extLst/>
          </a:blip>
          <a:stretch>
            <a:fillRect/>
          </a:stretch>
        </p:blipFill>
        <p:spPr>
          <a:xfrm>
            <a:off x="10108755" y="2556366"/>
            <a:ext cx="2110569" cy="222375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usable  Bag Options"/>
          <p:cNvSpPr txBox="1">
            <a:spLocks noGrp="1"/>
          </p:cNvSpPr>
          <p:nvPr>
            <p:ph type="title"/>
          </p:nvPr>
        </p:nvSpPr>
        <p:spPr>
          <a:prstGeom prst="rect">
            <a:avLst/>
          </a:prstGeom>
        </p:spPr>
        <p:txBody>
          <a:bodyPr/>
          <a:lstStyle/>
          <a:p>
            <a:r>
              <a:t>Reusable  Bag Options</a:t>
            </a:r>
          </a:p>
        </p:txBody>
      </p:sp>
      <p:sp>
        <p:nvSpPr>
          <p:cNvPr id="176" name="are made from cloth, canvas or mesh nylon…"/>
          <p:cNvSpPr txBox="1">
            <a:spLocks noGrp="1"/>
          </p:cNvSpPr>
          <p:nvPr>
            <p:ph type="body" sz="half" idx="1"/>
          </p:nvPr>
        </p:nvSpPr>
        <p:spPr>
          <a:prstGeom prst="rect">
            <a:avLst/>
          </a:prstGeom>
        </p:spPr>
        <p:txBody>
          <a:bodyPr/>
          <a:lstStyle/>
          <a:p>
            <a:pPr marL="377190" indent="-377190" defTabSz="578358">
              <a:spcBef>
                <a:spcPts val="3700"/>
              </a:spcBef>
              <a:defRPr sz="2772"/>
            </a:pPr>
            <a:r>
              <a:t>are made from cloth, canvas or mesh nylon</a:t>
            </a:r>
          </a:p>
          <a:p>
            <a:pPr marL="377190" indent="-377190" defTabSz="578358">
              <a:spcBef>
                <a:spcPts val="3700"/>
              </a:spcBef>
              <a:defRPr sz="2772"/>
            </a:pPr>
            <a:r>
              <a:t>are double handled &amp; washable</a:t>
            </a:r>
          </a:p>
          <a:p>
            <a:pPr marL="377190" indent="-377190" defTabSz="578358">
              <a:spcBef>
                <a:spcPts val="3700"/>
              </a:spcBef>
              <a:defRPr sz="2772"/>
            </a:pPr>
            <a:r>
              <a:t>are inexpensive or free</a:t>
            </a:r>
          </a:p>
          <a:p>
            <a:pPr marL="377190" indent="-377190" defTabSz="578358">
              <a:spcBef>
                <a:spcPts val="3700"/>
              </a:spcBef>
              <a:defRPr sz="2772"/>
            </a:pPr>
            <a:r>
              <a:t>paper bags are exempt but not the best choice</a:t>
            </a:r>
          </a:p>
          <a:p>
            <a:pPr marL="377190" indent="-377190" defTabSz="578358">
              <a:spcBef>
                <a:spcPts val="3700"/>
              </a:spcBef>
              <a:defRPr sz="2772" b="1">
                <a:latin typeface="Helvetica"/>
                <a:ea typeface="Helvetica"/>
                <a:cs typeface="Helvetica"/>
                <a:sym typeface="Helvetica"/>
              </a:defRPr>
            </a:pPr>
            <a:r>
              <a:t>REMEMBER TO BRING YOUR REUSABLE BAG INTO THE STORE!</a:t>
            </a:r>
          </a:p>
        </p:txBody>
      </p:sp>
      <p:pic>
        <p:nvPicPr>
          <p:cNvPr id="177" name="Picture 13" descr="Picture 13"/>
          <p:cNvPicPr>
            <a:picLocks noChangeAspect="1"/>
          </p:cNvPicPr>
          <p:nvPr/>
        </p:nvPicPr>
        <p:blipFill>
          <a:blip r:embed="rId3">
            <a:extLst/>
          </a:blip>
          <a:stretch>
            <a:fillRect/>
          </a:stretch>
        </p:blipFill>
        <p:spPr>
          <a:xfrm>
            <a:off x="6400800" y="2466023"/>
            <a:ext cx="2763192" cy="1737678"/>
          </a:xfrm>
          <a:prstGeom prst="rect">
            <a:avLst/>
          </a:prstGeom>
          <a:ln w="12700">
            <a:miter lim="400000"/>
          </a:ln>
        </p:spPr>
      </p:pic>
      <p:pic>
        <p:nvPicPr>
          <p:cNvPr id="178" name="Picture 21" descr="Picture 21"/>
          <p:cNvPicPr>
            <a:picLocks noChangeAspect="1"/>
          </p:cNvPicPr>
          <p:nvPr/>
        </p:nvPicPr>
        <p:blipFill>
          <a:blip r:embed="rId4">
            <a:extLst/>
          </a:blip>
          <a:stretch>
            <a:fillRect/>
          </a:stretch>
        </p:blipFill>
        <p:spPr>
          <a:xfrm>
            <a:off x="6883398" y="4221479"/>
            <a:ext cx="2371492" cy="2585525"/>
          </a:xfrm>
          <a:prstGeom prst="rect">
            <a:avLst/>
          </a:prstGeom>
          <a:ln w="12700">
            <a:miter lim="400000"/>
          </a:ln>
        </p:spPr>
      </p:pic>
      <p:pic>
        <p:nvPicPr>
          <p:cNvPr id="179" name="Picture 2" descr="Picture 2"/>
          <p:cNvPicPr>
            <a:picLocks noChangeAspect="1"/>
          </p:cNvPicPr>
          <p:nvPr/>
        </p:nvPicPr>
        <p:blipFill>
          <a:blip r:embed="rId5">
            <a:extLst/>
          </a:blip>
          <a:stretch>
            <a:fillRect/>
          </a:stretch>
        </p:blipFill>
        <p:spPr>
          <a:xfrm>
            <a:off x="10114519" y="6731000"/>
            <a:ext cx="2139471" cy="3089781"/>
          </a:xfrm>
          <a:prstGeom prst="rect">
            <a:avLst/>
          </a:prstGeom>
          <a:ln w="12700">
            <a:miter lim="400000"/>
          </a:ln>
        </p:spPr>
      </p:pic>
      <p:pic>
        <p:nvPicPr>
          <p:cNvPr id="180" name="Picture 23" descr="Picture 23"/>
          <p:cNvPicPr>
            <a:picLocks noChangeAspect="1"/>
          </p:cNvPicPr>
          <p:nvPr/>
        </p:nvPicPr>
        <p:blipFill>
          <a:blip r:embed="rId6">
            <a:extLst/>
          </a:blip>
          <a:stretch>
            <a:fillRect/>
          </a:stretch>
        </p:blipFill>
        <p:spPr>
          <a:xfrm>
            <a:off x="6946900" y="6667500"/>
            <a:ext cx="1910853" cy="2734317"/>
          </a:xfrm>
          <a:prstGeom prst="rect">
            <a:avLst/>
          </a:prstGeom>
          <a:ln w="12700">
            <a:miter lim="400000"/>
          </a:ln>
        </p:spPr>
      </p:pic>
      <p:pic>
        <p:nvPicPr>
          <p:cNvPr id="181" name="Picture 4" descr="Picture 4"/>
          <p:cNvPicPr>
            <a:picLocks noChangeAspect="1"/>
          </p:cNvPicPr>
          <p:nvPr/>
        </p:nvPicPr>
        <p:blipFill>
          <a:blip r:embed="rId7">
            <a:extLst/>
          </a:blip>
          <a:stretch>
            <a:fillRect/>
          </a:stretch>
        </p:blipFill>
        <p:spPr>
          <a:xfrm>
            <a:off x="10024107" y="2656523"/>
            <a:ext cx="2320294" cy="2504954"/>
          </a:xfrm>
          <a:prstGeom prst="rect">
            <a:avLst/>
          </a:prstGeom>
          <a:ln w="12700">
            <a:miter lim="400000"/>
          </a:ln>
        </p:spPr>
      </p:pic>
      <p:pic>
        <p:nvPicPr>
          <p:cNvPr id="182" name="reusable vegetable bags.jpg" descr="reusable vegetable bags.jpg"/>
          <p:cNvPicPr>
            <a:picLocks noChangeAspect="1"/>
          </p:cNvPicPr>
          <p:nvPr/>
        </p:nvPicPr>
        <p:blipFill>
          <a:blip r:embed="rId8">
            <a:extLst/>
          </a:blip>
          <a:stretch>
            <a:fillRect/>
          </a:stretch>
        </p:blipFill>
        <p:spPr>
          <a:xfrm>
            <a:off x="9518153" y="5410200"/>
            <a:ext cx="2320294" cy="205180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8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Custom</PresentationFormat>
  <Paragraphs>69</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American Typewriter</vt:lpstr>
      <vt:lpstr>Calibri</vt:lpstr>
      <vt:lpstr>Helvetica</vt:lpstr>
      <vt:lpstr>Helvetica Light</vt:lpstr>
      <vt:lpstr>Helvetica Neue</vt:lpstr>
      <vt:lpstr>Gradient</vt:lpstr>
      <vt:lpstr>PowerPoint Presentation</vt:lpstr>
      <vt:lpstr>This Bylaw will</vt:lpstr>
      <vt:lpstr>This Bylaw will keep Millis cleaner.</vt:lpstr>
      <vt:lpstr>PowerPoint Presentation</vt:lpstr>
      <vt:lpstr>Why ban plastic bags?</vt:lpstr>
      <vt:lpstr>Disposal Costs</vt:lpstr>
      <vt:lpstr>show numbers??</vt:lpstr>
      <vt:lpstr>Not Affected by the Ban</vt:lpstr>
      <vt:lpstr>Reusable  Bag Options</vt:lpstr>
      <vt:lpstr>Community Outreach began in February</vt:lpstr>
      <vt:lpstr>Vote YES on November 4th For more information contact Geri Sprague millispri@gmail.com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DPW 2</dc:creator>
  <cp:lastModifiedBy>Deirdre Gilmore</cp:lastModifiedBy>
  <cp:revision>1</cp:revision>
  <dcterms:modified xsi:type="dcterms:W3CDTF">2019-09-27T17:14:22Z</dcterms:modified>
</cp:coreProperties>
</file>